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24" r:id="rId4"/>
    <p:sldId id="259" r:id="rId5"/>
    <p:sldId id="290" r:id="rId6"/>
    <p:sldId id="333" r:id="rId7"/>
    <p:sldId id="291" r:id="rId8"/>
    <p:sldId id="292" r:id="rId9"/>
    <p:sldId id="294" r:id="rId10"/>
    <p:sldId id="293" r:id="rId11"/>
    <p:sldId id="295" r:id="rId12"/>
    <p:sldId id="331" r:id="rId13"/>
    <p:sldId id="332" r:id="rId14"/>
    <p:sldId id="296" r:id="rId15"/>
    <p:sldId id="262" r:id="rId16"/>
    <p:sldId id="299" r:id="rId17"/>
    <p:sldId id="298" r:id="rId18"/>
    <p:sldId id="300" r:id="rId19"/>
    <p:sldId id="301" r:id="rId20"/>
    <p:sldId id="323" r:id="rId21"/>
    <p:sldId id="326" r:id="rId22"/>
    <p:sldId id="334" r:id="rId23"/>
    <p:sldId id="302" r:id="rId24"/>
    <p:sldId id="266" r:id="rId25"/>
    <p:sldId id="318" r:id="rId26"/>
    <p:sldId id="316" r:id="rId27"/>
    <p:sldId id="315" r:id="rId28"/>
    <p:sldId id="306" r:id="rId29"/>
    <p:sldId id="307" r:id="rId30"/>
    <p:sldId id="327" r:id="rId31"/>
    <p:sldId id="305" r:id="rId32"/>
    <p:sldId id="311" r:id="rId33"/>
    <p:sldId id="310" r:id="rId34"/>
    <p:sldId id="303" r:id="rId35"/>
    <p:sldId id="320" r:id="rId36"/>
    <p:sldId id="321" r:id="rId37"/>
    <p:sldId id="328" r:id="rId38"/>
    <p:sldId id="297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ải Phan" initials="HP" lastIdx="1" clrIdx="0">
    <p:extLst>
      <p:ext uri="{19B8F6BF-5375-455C-9EA6-DF929625EA0E}">
        <p15:presenceInfo xmlns:p15="http://schemas.microsoft.com/office/powerpoint/2012/main" userId="11da6835081f59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333333"/>
    <a:srgbClr val="D9D9D9"/>
    <a:srgbClr val="777777"/>
    <a:srgbClr val="343D46"/>
    <a:srgbClr val="FFFFFF"/>
    <a:srgbClr val="EAEAEA"/>
    <a:srgbClr val="B4B4B3"/>
    <a:srgbClr val="657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724" autoAdjust="0"/>
  </p:normalViewPr>
  <p:slideViewPr>
    <p:cSldViewPr snapToGrid="0">
      <p:cViewPr varScale="1">
        <p:scale>
          <a:sx n="62" d="100"/>
          <a:sy n="62" d="100"/>
        </p:scale>
        <p:origin x="97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-20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89C8-94D2-4B71-ABE1-E25DD5FDCCAE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7CFD8-EA67-4883-8603-8872A22A4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3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5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D26C-3293-49AC-BFB6-2FBE9A736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1C78-E3E7-4A3A-817E-8362C955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3038-1B9C-44BD-B6FC-4ECF3891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1D82-F0D7-41F0-AF2C-3299C59F1EAE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AC86-B839-43FB-81F6-A886F5FD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DE38-A00C-4439-B906-452E6DC1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6D-64D0-414B-A4CB-05F7B4D9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693C4-2E65-44FE-9392-9E9366F3E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2AA0-F8E6-4BBA-B9BF-1BEA09E6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678D-ABE5-408F-8452-8620726C06B0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2055-EA24-4EAC-8FD7-2E515DE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FF2D-F2D6-4BCB-A96B-9008A992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17AF6-12BC-4A80-B5F3-E5A580F2B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21D9F-E2D0-48E9-9095-AAC2743AC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53CB-29C7-4A61-BC26-E7BE3533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1CA2-B69A-40A0-9C14-5B7CEF7B5D6A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1201-680F-4579-87F8-5027A776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41ED-9ACF-44A4-94B3-26DA307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152-92C2-4E9D-AB9E-CB03DC3A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0882-2289-4F7C-AA61-D4CF2769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1AE4C-2B3C-4964-8D19-B32D8085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3286-9AEB-4F44-96D2-479F11DE70D0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39E0-BDC1-4B63-860E-2C49C572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CDB39B-5C25-4129-980F-2A9EF026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1B43-F75E-44DC-B715-3B914FF8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0229-DA81-4426-AE96-B23FD9D7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12726-2669-497A-AEBA-C9D6C0EE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D59-556A-418D-9B1B-F13199CA2472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5B5CD-CB6B-445B-87D5-D31DDC7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FEE-2240-4A0E-8D85-2725E29A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20C1-B6D9-4DE1-AAF4-E5D399B3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C0A4-7F2D-4FCC-9DB9-F56CF8F1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4BBF-550C-4508-91CF-7843B34C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297FB-FC02-4808-95B5-894503EF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58AB-5B58-498C-B920-978EC1160C2E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673B-3928-4BA9-953B-5FDC916F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EBA6E-8743-4C04-B76A-F7628CC3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4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B59F-4D01-4E35-B5B5-8369A8AD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6C26F-B0DA-4E02-9C33-3560A7E4C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DE54-2357-41B6-A0D1-56DC98E7C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D751-20E2-43ED-A259-035EE5EF5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FA97-28E8-4185-9081-E725F45D0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39187-61AB-4E2B-A8F1-CD1E09B8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A9B2-31A3-420F-BB32-DA843797CC1C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97C11-E35C-4593-BA92-023494B0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31490-26F0-49ED-BDB9-C87DFD16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FED3-F23F-4325-AAF1-28CD4245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71A4-FAF6-4C29-9FA2-E8E1EFD0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C8C-785F-4531-B9B2-0682612B0AB1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32479-EEB4-4A98-93AE-004C3E2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56FB-7066-4383-B9A0-60C6E192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2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D8A0D-B91A-4195-98BF-625632CF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9F9C-1BF9-4194-AB0C-DEA3F38F6457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93618-48E3-4D04-93C0-2E57F0D9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D58546-C006-400C-BBF6-09E698D80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82A5-97BC-446D-8BC8-620776AF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EB9F-1056-49F1-A4FF-24FE844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8893B-AAEC-4461-B66A-61EEF41CB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B2FB4-A1BB-4D3A-BB64-35D819FA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6C2A-4354-4D93-913C-2C94DF5DE93D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61D4A-F19A-496A-885D-39CD833B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E07A8-70BA-45BC-879D-B5EE1008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875E-93D6-40A2-A6CA-F21529D4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A0609-391D-40F0-8685-ED3C5544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3D7D0-A1BA-4304-BD54-BAEF0BABC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5C50-83C9-412C-BB2A-440193FD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579-1933-4F94-A13F-8BA717ED9F33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229D-D2EB-44F9-9344-9F2E435A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1B3CA-F881-4554-9C3E-33E70C74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2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6B4B3-0786-42C5-AA6C-DBBE14F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989C-B83C-4641-A450-51833871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98351-4F4D-42E9-BDEA-A1B838F26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6758E53-91E8-4055-B84B-40FCC2DF86B7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FF4-D300-4E00-B050-B31D94334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C001C-C769-4723-9C34-3F541A897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ra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71.png"/><Relationship Id="rId1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556-BD47-4EA9-8286-ADC7DC24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17" y="1667425"/>
            <a:ext cx="6309360" cy="329184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A COMPREHENSIVE ANALYSIS OF</a:t>
            </a:r>
            <a:br>
              <a:rPr lang="en-US" sz="4400" dirty="0"/>
            </a:br>
            <a:r>
              <a:rPr lang="en-US" sz="4400" dirty="0"/>
              <a:t>ZARA'S SUPPLY CHAIN</a:t>
            </a:r>
          </a:p>
        </p:txBody>
      </p:sp>
      <p:sp>
        <p:nvSpPr>
          <p:cNvPr id="22" name="Flowchart: Manual Input 21">
            <a:extLst>
              <a:ext uri="{FF2B5EF4-FFF2-40B4-BE49-F238E27FC236}">
                <a16:creationId xmlns:a16="http://schemas.microsoft.com/office/drawing/2014/main" id="{98D1732A-068E-4FA7-9AD4-A379D06CC3C0}"/>
              </a:ext>
            </a:extLst>
          </p:cNvPr>
          <p:cNvSpPr/>
          <p:nvPr/>
        </p:nvSpPr>
        <p:spPr>
          <a:xfrm rot="5400000" flipV="1">
            <a:off x="6475821" y="1141823"/>
            <a:ext cx="6860360" cy="4572000"/>
          </a:xfrm>
          <a:prstGeom prst="flowChartManualInpu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C367-D974-4AEB-A413-888489FD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3002">
            <a:off x="6446088" y="2683786"/>
            <a:ext cx="3251200" cy="1828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A9C95B-5815-8387-2CE0-21AAEB77F0A1}"/>
              </a:ext>
            </a:extLst>
          </p:cNvPr>
          <p:cNvGrpSpPr/>
          <p:nvPr/>
        </p:nvGrpSpPr>
        <p:grpSpPr>
          <a:xfrm>
            <a:off x="767849" y="396712"/>
            <a:ext cx="2606788" cy="1280160"/>
            <a:chOff x="734031" y="295825"/>
            <a:chExt cx="2606788" cy="1280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49BAB7-B404-057A-02D3-C82069DD957E}"/>
                </a:ext>
              </a:extLst>
            </p:cNvPr>
            <p:cNvSpPr/>
            <p:nvPr/>
          </p:nvSpPr>
          <p:spPr>
            <a:xfrm>
              <a:off x="734031" y="295825"/>
              <a:ext cx="1280160" cy="128016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18357D-32D5-8C31-CF1B-9991D390DC64}"/>
                </a:ext>
              </a:extLst>
            </p:cNvPr>
            <p:cNvSpPr/>
            <p:nvPr/>
          </p:nvSpPr>
          <p:spPr>
            <a:xfrm>
              <a:off x="2060659" y="295825"/>
              <a:ext cx="1280160" cy="128016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75DF95F0-3A70-5E05-40F2-BA147CB8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124" y="519702"/>
              <a:ext cx="1019973" cy="82296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6AB32DD-4000-61CD-5ECB-7FA34D69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423" y="428262"/>
              <a:ext cx="1010631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B9712-1766-5A54-48C7-DAB98F3622E7}"/>
              </a:ext>
            </a:extLst>
          </p:cNvPr>
          <p:cNvCxnSpPr/>
          <p:nvPr/>
        </p:nvCxnSpPr>
        <p:spPr>
          <a:xfrm>
            <a:off x="513621" y="6521380"/>
            <a:ext cx="6675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9EBC6E1-2E58-3FCA-6C3B-4C578F20ABB2}"/>
              </a:ext>
            </a:extLst>
          </p:cNvPr>
          <p:cNvSpPr txBox="1">
            <a:spLocks/>
          </p:cNvSpPr>
          <p:nvPr/>
        </p:nvSpPr>
        <p:spPr>
          <a:xfrm>
            <a:off x="657317" y="5078776"/>
            <a:ext cx="9144000" cy="128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Course.		Class.		Lecturer.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Intro to Supply		EC214.M11	Mrs. </a:t>
            </a:r>
            <a:r>
              <a:rPr lang="en-US" sz="2000" dirty="0" err="1">
                <a:solidFill>
                  <a:srgbClr val="4D4D4D"/>
                </a:solidFill>
              </a:rPr>
              <a:t>Nguyễn</a:t>
            </a:r>
            <a:endParaRPr lang="en-US" sz="2000" dirty="0">
              <a:solidFill>
                <a:srgbClr val="4D4D4D"/>
              </a:solidFill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Chain Management	 		Minh </a:t>
            </a:r>
            <a:r>
              <a:rPr lang="en-US" sz="2000" dirty="0" err="1">
                <a:solidFill>
                  <a:srgbClr val="4D4D4D"/>
                </a:solidFill>
              </a:rPr>
              <a:t>Hằng</a:t>
            </a: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1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ARA WOMEN, MEN, KIDS MIX | Women&amp;#39;s clothing | Official archives of  Merkandi | merkandi.co.uk - Merkandi B2B">
            <a:extLst>
              <a:ext uri="{FF2B5EF4-FFF2-40B4-BE49-F238E27FC236}">
                <a16:creationId xmlns:a16="http://schemas.microsoft.com/office/drawing/2014/main" id="{047F6F15-9DA6-448C-BB32-785B48AF4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r="2" b="8923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DB81A71-7459-4E07-A3E2-B0AE87B557E3}"/>
              </a:ext>
            </a:extLst>
          </p:cNvPr>
          <p:cNvSpPr txBox="1"/>
          <p:nvPr/>
        </p:nvSpPr>
        <p:spPr>
          <a:xfrm>
            <a:off x="406400" y="558800"/>
            <a:ext cx="3759200" cy="207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CLOTHING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PRODUCT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D7E54-594A-47E2-9E50-A73DF6BFBEF6}"/>
              </a:ext>
            </a:extLst>
          </p:cNvPr>
          <p:cNvSpPr txBox="1"/>
          <p:nvPr/>
        </p:nvSpPr>
        <p:spPr>
          <a:xfrm>
            <a:off x="406400" y="3188157"/>
            <a:ext cx="320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Women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TRF (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Trafaluc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Kid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Beauty</a:t>
            </a:r>
          </a:p>
        </p:txBody>
      </p:sp>
    </p:spTree>
    <p:extLst>
      <p:ext uri="{BB962C8B-B14F-4D97-AF65-F5344CB8AC3E}">
        <p14:creationId xmlns:p14="http://schemas.microsoft.com/office/powerpoint/2010/main" val="294281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A3F0B-4FED-4C1B-9E1E-56DF7ABD6FCD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D5D0C-C17F-405C-8C42-837F14A12121}"/>
              </a:ext>
            </a:extLst>
          </p:cNvPr>
          <p:cNvSpPr txBox="1"/>
          <p:nvPr/>
        </p:nvSpPr>
        <p:spPr>
          <a:xfrm>
            <a:off x="550604" y="1347238"/>
            <a:ext cx="9509760" cy="14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+mj-lt"/>
              </a:rPr>
              <a:t>1. Traditional Stores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More than </a:t>
            </a:r>
            <a:r>
              <a:rPr lang="en-US" sz="2400" dirty="0">
                <a:latin typeface="+mj-lt"/>
              </a:rPr>
              <a:t>2,000 stores</a:t>
            </a:r>
            <a:r>
              <a:rPr lang="en-US" sz="2400" dirty="0"/>
              <a:t>, including its kids and home stores.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96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countries</a:t>
            </a:r>
            <a:r>
              <a:rPr lang="en-US" sz="2400" dirty="0"/>
              <a:t> and is the flagship brand of the Inditex Group.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42A4DB-D292-4CBF-91D4-8760BA79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80808"/>
              </p:ext>
            </p:extLst>
          </p:nvPr>
        </p:nvGraphicFramePr>
        <p:xfrm>
          <a:off x="1569720" y="3064590"/>
          <a:ext cx="9052560" cy="199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8443593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42511576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50405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15181400"/>
                    </a:ext>
                  </a:extLst>
                </a:gridCol>
              </a:tblGrid>
              <a:tr h="71388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CONCEPT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COMPANY MANAGED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FRANCHISED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TOTAL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3957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Zara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1,763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262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2,025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559320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   Zara Kids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-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89050"/>
                  </a:ext>
                </a:extLst>
              </a:tr>
              <a:tr h="470335">
                <a:tc>
                  <a:txBody>
                    <a:bodyPr/>
                    <a:lstStyle/>
                    <a:p>
                      <a:r>
                        <a:rPr lang="en-US" sz="2000" dirty="0"/>
                        <a:t>   Zara Home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454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81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535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53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D34E3C-BC8A-42D2-ADBB-9221B3399102}"/>
              </a:ext>
            </a:extLst>
          </p:cNvPr>
          <p:cNvSpPr txBox="1"/>
          <p:nvPr/>
        </p:nvSpPr>
        <p:spPr>
          <a:xfrm>
            <a:off x="628102" y="5937197"/>
            <a:ext cx="5270090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i="1" dirty="0"/>
              <a:t>* Inditex Group Annual Report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6E380-9AF8-8C70-CA6C-68C9F0DF505F}"/>
              </a:ext>
            </a:extLst>
          </p:cNvPr>
          <p:cNvSpPr txBox="1"/>
          <p:nvPr/>
        </p:nvSpPr>
        <p:spPr>
          <a:xfrm>
            <a:off x="1112520" y="5098430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Company-managed &amp; Franchised </a:t>
            </a:r>
            <a:r>
              <a:rPr lang="en-US" sz="2000" dirty="0">
                <a:latin typeface="+mj-lt"/>
              </a:rPr>
              <a:t>Stores </a:t>
            </a:r>
            <a:r>
              <a:rPr lang="en-US" sz="2000" dirty="0"/>
              <a:t>At The End </a:t>
            </a:r>
            <a:r>
              <a:rPr lang="en-US" sz="2000" dirty="0">
                <a:latin typeface="+mj-lt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99238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B619-359B-D9D2-9250-658F17C0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725B6-AC87-7469-5DD7-3424422A2989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1016B-73B9-BD67-E27F-1A93E48435A8}"/>
              </a:ext>
            </a:extLst>
          </p:cNvPr>
          <p:cNvSpPr txBox="1"/>
          <p:nvPr/>
        </p:nvSpPr>
        <p:spPr>
          <a:xfrm>
            <a:off x="550606" y="1347238"/>
            <a:ext cx="4023360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+mj-lt"/>
              </a:rPr>
              <a:t>2. Online Stores</a:t>
            </a:r>
          </a:p>
        </p:txBody>
      </p:sp>
      <p:pic>
        <p:nvPicPr>
          <p:cNvPr id="1028" name="Picture 4" descr="A cover image showing mockup of the Zara homepage.">
            <a:extLst>
              <a:ext uri="{FF2B5EF4-FFF2-40B4-BE49-F238E27FC236}">
                <a16:creationId xmlns:a16="http://schemas.microsoft.com/office/drawing/2014/main" id="{CA39696F-27DD-5086-62DE-6CD62FD0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7688"/>
            <a:ext cx="531431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018B5-82B9-9321-7197-570F5E4A1ACF}"/>
              </a:ext>
            </a:extLst>
          </p:cNvPr>
          <p:cNvSpPr txBox="1"/>
          <p:nvPr/>
        </p:nvSpPr>
        <p:spPr>
          <a:xfrm>
            <a:off x="550606" y="1876357"/>
            <a:ext cx="384048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Website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www.zara.com</a:t>
            </a:r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F6C68-7D1E-880A-625F-34A29E1D41E9}"/>
              </a:ext>
            </a:extLst>
          </p:cNvPr>
          <p:cNvSpPr txBox="1"/>
          <p:nvPr/>
        </p:nvSpPr>
        <p:spPr>
          <a:xfrm>
            <a:off x="5961538" y="1893916"/>
            <a:ext cx="5816241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Zara</a:t>
            </a:r>
            <a:r>
              <a:rPr lang="en-US" sz="2400" dirty="0"/>
              <a:t> app on Google Play &amp; App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0E5D39-DF2B-5F52-759C-D3042D04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18" y="2097688"/>
            <a:ext cx="71450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7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41B2D-4E8E-1D2A-E3B2-8255E5AB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485251-1E40-2A2F-2036-78AFF628E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79670"/>
              </p:ext>
            </p:extLst>
          </p:nvPr>
        </p:nvGraphicFramePr>
        <p:xfrm>
          <a:off x="609600" y="229057"/>
          <a:ext cx="109728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548389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8786403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Stakeholder groups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Employees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Suppliers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Community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Environment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Shareholders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grpSp>
        <p:nvGrpSpPr>
          <p:cNvPr id="5128" name="Group 5127">
            <a:extLst>
              <a:ext uri="{FF2B5EF4-FFF2-40B4-BE49-F238E27FC236}">
                <a16:creationId xmlns:a16="http://schemas.microsoft.com/office/drawing/2014/main" id="{83302D3E-6E67-9A93-63E7-AA696AE8FC95}"/>
              </a:ext>
            </a:extLst>
          </p:cNvPr>
          <p:cNvGrpSpPr/>
          <p:nvPr/>
        </p:nvGrpSpPr>
        <p:grpSpPr>
          <a:xfrm>
            <a:off x="3503914" y="1413065"/>
            <a:ext cx="4161294" cy="4192290"/>
            <a:chOff x="0" y="2328753"/>
            <a:chExt cx="4161294" cy="4192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9AB54-5D00-5471-3C28-8CFA8E879C91}"/>
                </a:ext>
              </a:extLst>
            </p:cNvPr>
            <p:cNvSpPr txBox="1"/>
            <p:nvPr/>
          </p:nvSpPr>
          <p:spPr>
            <a:xfrm>
              <a:off x="30996" y="232875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algn="ctr"/>
              <a:r>
                <a:rPr lang="en-US" dirty="0"/>
                <a:t>Contribution to sustainable development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BA14AC-88B7-643B-5206-B4E1E3956A8F}"/>
                </a:ext>
              </a:extLst>
            </p:cNvPr>
            <p:cNvSpPr txBox="1"/>
            <p:nvPr/>
          </p:nvSpPr>
          <p:spPr>
            <a:xfrm>
              <a:off x="46494" y="240624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Respect for human rights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276820D-61D7-BCE3-2BE9-6E7ED69B5DD5}"/>
                </a:ext>
              </a:extLst>
            </p:cNvPr>
            <p:cNvSpPr/>
            <p:nvPr/>
          </p:nvSpPr>
          <p:spPr>
            <a:xfrm>
              <a:off x="0" y="2337860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3" name="Arc 5122">
              <a:extLst>
                <a:ext uri="{FF2B5EF4-FFF2-40B4-BE49-F238E27FC236}">
                  <a16:creationId xmlns:a16="http://schemas.microsoft.com/office/drawing/2014/main" id="{30BFFFA6-5A66-66E7-07A4-92E713EFB7BC}"/>
                </a:ext>
              </a:extLst>
            </p:cNvPr>
            <p:cNvSpPr/>
            <p:nvPr/>
          </p:nvSpPr>
          <p:spPr>
            <a:xfrm flipH="1">
              <a:off x="0" y="2345882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A4E3F89F-BDDF-0EE6-B300-EAFCF56A8ADA}"/>
              </a:ext>
            </a:extLst>
          </p:cNvPr>
          <p:cNvGrpSpPr/>
          <p:nvPr/>
        </p:nvGrpSpPr>
        <p:grpSpPr>
          <a:xfrm>
            <a:off x="3892921" y="1785012"/>
            <a:ext cx="3383280" cy="3448396"/>
            <a:chOff x="4404360" y="2853332"/>
            <a:chExt cx="3383280" cy="34483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63976-81B5-DCAB-B92A-01285F262728}"/>
                </a:ext>
              </a:extLst>
            </p:cNvPr>
            <p:cNvSpPr txBox="1"/>
            <p:nvPr/>
          </p:nvSpPr>
          <p:spPr>
            <a:xfrm rot="-2700000">
              <a:off x="4404360" y="2909446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Sustainability</a:t>
              </a:r>
            </a:p>
          </p:txBody>
        </p:sp>
        <p:sp>
          <p:nvSpPr>
            <p:cNvPr id="5120" name="TextBox 5119">
              <a:extLst>
                <a:ext uri="{FF2B5EF4-FFF2-40B4-BE49-F238E27FC236}">
                  <a16:creationId xmlns:a16="http://schemas.microsoft.com/office/drawing/2014/main" id="{2E5E0F7E-7E01-E234-0DF2-8DEDBF78ECA6}"/>
                </a:ext>
              </a:extLst>
            </p:cNvPr>
            <p:cNvSpPr txBox="1"/>
            <p:nvPr/>
          </p:nvSpPr>
          <p:spPr>
            <a:xfrm rot="2700000">
              <a:off x="4404360" y="2918448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Flexibility</a:t>
              </a:r>
            </a:p>
          </p:txBody>
        </p:sp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2EC92263-FAB9-5C9B-AB4A-F9ED81EEF200}"/>
                </a:ext>
              </a:extLst>
            </p:cNvPr>
            <p:cNvSpPr txBox="1"/>
            <p:nvPr/>
          </p:nvSpPr>
          <p:spPr>
            <a:xfrm rot="-2700000">
              <a:off x="4404360" y="28828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Transparency</a:t>
              </a:r>
            </a:p>
          </p:txBody>
        </p:sp>
        <p:sp>
          <p:nvSpPr>
            <p:cNvPr id="5122" name="TextBox 5121">
              <a:extLst>
                <a:ext uri="{FF2B5EF4-FFF2-40B4-BE49-F238E27FC236}">
                  <a16:creationId xmlns:a16="http://schemas.microsoft.com/office/drawing/2014/main" id="{FA2149F3-43A0-7D5B-8907-77541A7CD10A}"/>
                </a:ext>
              </a:extLst>
            </p:cNvPr>
            <p:cNvSpPr txBox="1"/>
            <p:nvPr/>
          </p:nvSpPr>
          <p:spPr>
            <a:xfrm rot="2700000">
              <a:off x="4404360" y="28812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Creativity</a:t>
              </a:r>
            </a:p>
          </p:txBody>
        </p:sp>
        <p:sp>
          <p:nvSpPr>
            <p:cNvPr id="5125" name="Arc 5124">
              <a:extLst>
                <a:ext uri="{FF2B5EF4-FFF2-40B4-BE49-F238E27FC236}">
                  <a16:creationId xmlns:a16="http://schemas.microsoft.com/office/drawing/2014/main" id="{971F08A7-C1DE-7898-18A3-3F78CF8FA578}"/>
                </a:ext>
              </a:extLst>
            </p:cNvPr>
            <p:cNvSpPr/>
            <p:nvPr/>
          </p:nvSpPr>
          <p:spPr>
            <a:xfrm>
              <a:off x="4404360" y="2856456"/>
              <a:ext cx="3383280" cy="3383280"/>
            </a:xfrm>
            <a:prstGeom prst="arc">
              <a:avLst>
                <a:gd name="adj1" fmla="val 20401076"/>
                <a:gd name="adj2" fmla="val 103810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7" name="Arc 5126">
              <a:extLst>
                <a:ext uri="{FF2B5EF4-FFF2-40B4-BE49-F238E27FC236}">
                  <a16:creationId xmlns:a16="http://schemas.microsoft.com/office/drawing/2014/main" id="{2ADAAED3-7DDF-FDFD-A7F8-BEA49D95960C}"/>
                </a:ext>
              </a:extLst>
            </p:cNvPr>
            <p:cNvSpPr/>
            <p:nvPr/>
          </p:nvSpPr>
          <p:spPr>
            <a:xfrm>
              <a:off x="4404360" y="2853332"/>
              <a:ext cx="3383280" cy="3383280"/>
            </a:xfrm>
            <a:prstGeom prst="arc">
              <a:avLst>
                <a:gd name="adj1" fmla="val 4600025"/>
                <a:gd name="adj2" fmla="val 668639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Arc 5128">
              <a:extLst>
                <a:ext uri="{FF2B5EF4-FFF2-40B4-BE49-F238E27FC236}">
                  <a16:creationId xmlns:a16="http://schemas.microsoft.com/office/drawing/2014/main" id="{B78521AF-AB39-9655-F649-427BBAEA4AB6}"/>
                </a:ext>
              </a:extLst>
            </p:cNvPr>
            <p:cNvSpPr/>
            <p:nvPr/>
          </p:nvSpPr>
          <p:spPr>
            <a:xfrm>
              <a:off x="4404360" y="2861354"/>
              <a:ext cx="3383280" cy="3383280"/>
            </a:xfrm>
            <a:prstGeom prst="arc">
              <a:avLst>
                <a:gd name="adj1" fmla="val 9543992"/>
                <a:gd name="adj2" fmla="val 1153457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0" name="Arc 5129">
              <a:extLst>
                <a:ext uri="{FF2B5EF4-FFF2-40B4-BE49-F238E27FC236}">
                  <a16:creationId xmlns:a16="http://schemas.microsoft.com/office/drawing/2014/main" id="{CA40E79B-5879-E949-F11D-5AA071B3146C}"/>
                </a:ext>
              </a:extLst>
            </p:cNvPr>
            <p:cNvSpPr/>
            <p:nvPr/>
          </p:nvSpPr>
          <p:spPr>
            <a:xfrm>
              <a:off x="4404360" y="2853334"/>
              <a:ext cx="3383280" cy="3383280"/>
            </a:xfrm>
            <a:prstGeom prst="arc">
              <a:avLst>
                <a:gd name="adj1" fmla="val 15371088"/>
                <a:gd name="adj2" fmla="val 17398943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33" name="Table 5132">
            <a:extLst>
              <a:ext uri="{FF2B5EF4-FFF2-40B4-BE49-F238E27FC236}">
                <a16:creationId xmlns:a16="http://schemas.microsoft.com/office/drawing/2014/main" id="{90BF3A49-9634-28D5-2821-09366819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89316"/>
              </p:ext>
            </p:extLst>
          </p:nvPr>
        </p:nvGraphicFramePr>
        <p:xfrm>
          <a:off x="1341120" y="5835043"/>
          <a:ext cx="950976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Pillars on which our strategy is established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Fashion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experience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People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Sustainability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sp>
        <p:nvSpPr>
          <p:cNvPr id="5134" name="TextBox 5133">
            <a:extLst>
              <a:ext uri="{FF2B5EF4-FFF2-40B4-BE49-F238E27FC236}">
                <a16:creationId xmlns:a16="http://schemas.microsoft.com/office/drawing/2014/main" id="{9E030AB0-97DF-0917-A4FC-3BBDA88D4DC7}"/>
              </a:ext>
            </a:extLst>
          </p:cNvPr>
          <p:cNvSpPr txBox="1"/>
          <p:nvPr/>
        </p:nvSpPr>
        <p:spPr>
          <a:xfrm>
            <a:off x="9034579" y="4779216"/>
            <a:ext cx="2743200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r">
              <a:lnSpc>
                <a:spcPct val="110000"/>
              </a:lnSpc>
            </a:pPr>
            <a:r>
              <a:rPr lang="en-US" i="1" dirty="0"/>
              <a:t>* Inditex Group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Annual Report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2020</a:t>
            </a:r>
          </a:p>
        </p:txBody>
      </p:sp>
      <p:sp>
        <p:nvSpPr>
          <p:cNvPr id="5135" name="TextBox 5134">
            <a:extLst>
              <a:ext uri="{FF2B5EF4-FFF2-40B4-BE49-F238E27FC236}">
                <a16:creationId xmlns:a16="http://schemas.microsoft.com/office/drawing/2014/main" id="{A11A7FA9-6CCC-B2DD-EE20-6245ADADD389}"/>
              </a:ext>
            </a:extLst>
          </p:cNvPr>
          <p:cNvSpPr txBox="1"/>
          <p:nvPr/>
        </p:nvSpPr>
        <p:spPr>
          <a:xfrm>
            <a:off x="495514" y="1600638"/>
            <a:ext cx="274320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BUSINESS</a:t>
            </a:r>
          </a:p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6E61E-05A0-A9E2-B739-D6605035A94A}"/>
              </a:ext>
            </a:extLst>
          </p:cNvPr>
          <p:cNvGrpSpPr/>
          <p:nvPr/>
        </p:nvGrpSpPr>
        <p:grpSpPr>
          <a:xfrm>
            <a:off x="8441847" y="1510236"/>
            <a:ext cx="3405110" cy="2079963"/>
            <a:chOff x="8882855" y="1733781"/>
            <a:chExt cx="3405110" cy="2079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04F344-8E34-E947-648A-95CDF9113002}"/>
                </a:ext>
              </a:extLst>
            </p:cNvPr>
            <p:cNvSpPr txBox="1"/>
            <p:nvPr/>
          </p:nvSpPr>
          <p:spPr>
            <a:xfrm>
              <a:off x="9683555" y="2603002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CUSTOMER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7EE09-9896-92DF-958F-D289E1A2F926}"/>
                </a:ext>
              </a:extLst>
            </p:cNvPr>
            <p:cNvSpPr txBox="1"/>
            <p:nvPr/>
          </p:nvSpPr>
          <p:spPr>
            <a:xfrm>
              <a:off x="9849174" y="3475190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Logistics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B54CE-2164-A4E3-1B6F-448A37FEB80B}"/>
                </a:ext>
              </a:extLst>
            </p:cNvPr>
            <p:cNvSpPr txBox="1"/>
            <p:nvPr/>
          </p:nvSpPr>
          <p:spPr>
            <a:xfrm>
              <a:off x="9866435" y="1733781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Design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3A106F-C47A-F0A9-9FE1-AD68AE1C3F58}"/>
                </a:ext>
              </a:extLst>
            </p:cNvPr>
            <p:cNvSpPr txBox="1"/>
            <p:nvPr/>
          </p:nvSpPr>
          <p:spPr>
            <a:xfrm>
              <a:off x="8882855" y="2474842"/>
              <a:ext cx="109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Store</a:t>
              </a:r>
            </a:p>
            <a:p>
              <a:pPr algn="ctr"/>
              <a:r>
                <a:rPr lang="en-US" sz="1600" dirty="0"/>
                <a:t>Online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F3365-8B84-70C6-B722-38731683F22D}"/>
                </a:ext>
              </a:extLst>
            </p:cNvPr>
            <p:cNvSpPr txBox="1"/>
            <p:nvPr/>
          </p:nvSpPr>
          <p:spPr>
            <a:xfrm>
              <a:off x="11007805" y="2590084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Production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0EF4D35-E1D9-D452-4DBF-96483F73A214}"/>
                </a:ext>
              </a:extLst>
            </p:cNvPr>
            <p:cNvSpPr/>
            <p:nvPr/>
          </p:nvSpPr>
          <p:spPr>
            <a:xfrm>
              <a:off x="9292011" y="1878537"/>
              <a:ext cx="2103120" cy="1828800"/>
            </a:xfrm>
            <a:prstGeom prst="arc">
              <a:avLst>
                <a:gd name="adj1" fmla="val 18360843"/>
                <a:gd name="adj2" fmla="val 20560369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EE777CBF-C495-E7A9-1FFB-724CE566197E}"/>
                </a:ext>
              </a:extLst>
            </p:cNvPr>
            <p:cNvSpPr/>
            <p:nvPr/>
          </p:nvSpPr>
          <p:spPr>
            <a:xfrm>
              <a:off x="9397917" y="1891455"/>
              <a:ext cx="2011680" cy="1828800"/>
            </a:xfrm>
            <a:prstGeom prst="arc">
              <a:avLst>
                <a:gd name="adj1" fmla="val 726598"/>
                <a:gd name="adj2" fmla="val 325722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82C3503-CFD8-19BD-9015-B89CDEA05D4E}"/>
                </a:ext>
              </a:extLst>
            </p:cNvPr>
            <p:cNvSpPr/>
            <p:nvPr/>
          </p:nvSpPr>
          <p:spPr>
            <a:xfrm>
              <a:off x="9395337" y="1857879"/>
              <a:ext cx="2011680" cy="1828800"/>
            </a:xfrm>
            <a:prstGeom prst="arc">
              <a:avLst>
                <a:gd name="adj1" fmla="val 7483480"/>
                <a:gd name="adj2" fmla="val 956096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11A9F94-B646-19E3-DDC1-7CFFF8DC15C2}"/>
                </a:ext>
              </a:extLst>
            </p:cNvPr>
            <p:cNvSpPr/>
            <p:nvPr/>
          </p:nvSpPr>
          <p:spPr>
            <a:xfrm>
              <a:off x="9423751" y="1917291"/>
              <a:ext cx="2011680" cy="1828800"/>
            </a:xfrm>
            <a:prstGeom prst="arc">
              <a:avLst>
                <a:gd name="adj1" fmla="val 12162641"/>
                <a:gd name="adj2" fmla="val 1438300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F27411-1317-E527-50A2-D3D153F873F3}"/>
              </a:ext>
            </a:extLst>
          </p:cNvPr>
          <p:cNvCxnSpPr>
            <a:cxnSpLocks/>
          </p:cNvCxnSpPr>
          <p:nvPr/>
        </p:nvCxnSpPr>
        <p:spPr>
          <a:xfrm flipV="1">
            <a:off x="5904854" y="3251645"/>
            <a:ext cx="3049475" cy="27090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C485B2-0035-9FF4-C142-956D4E23548B}"/>
              </a:ext>
            </a:extLst>
          </p:cNvPr>
          <p:cNvSpPr/>
          <p:nvPr/>
        </p:nvSpPr>
        <p:spPr>
          <a:xfrm>
            <a:off x="5517395" y="34221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0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D774C2-6C7D-414E-9A55-90050B277EA5}"/>
              </a:ext>
            </a:extLst>
          </p:cNvPr>
          <p:cNvSpPr txBox="1"/>
          <p:nvPr/>
        </p:nvSpPr>
        <p:spPr>
          <a:xfrm>
            <a:off x="558800" y="515113"/>
            <a:ext cx="794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REVENUE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CB4E4-3D4B-475D-97B2-2033EB90695D}"/>
              </a:ext>
            </a:extLst>
          </p:cNvPr>
          <p:cNvSpPr/>
          <p:nvPr/>
        </p:nvSpPr>
        <p:spPr>
          <a:xfrm>
            <a:off x="68072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Pricing strategy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1F89CF-038B-41A6-B819-46BEB916CD41}"/>
              </a:ext>
            </a:extLst>
          </p:cNvPr>
          <p:cNvSpPr/>
          <p:nvPr/>
        </p:nvSpPr>
        <p:spPr>
          <a:xfrm>
            <a:off x="425704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Based on the market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5332EC-8F15-4D44-97D6-B030E58CEFD9}"/>
              </a:ext>
            </a:extLst>
          </p:cNvPr>
          <p:cNvSpPr/>
          <p:nvPr/>
        </p:nvSpPr>
        <p:spPr>
          <a:xfrm>
            <a:off x="68072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Revenue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6C6990-7632-47FF-9485-A12FEB74E126}"/>
              </a:ext>
            </a:extLst>
          </p:cNvPr>
          <p:cNvSpPr/>
          <p:nvPr/>
        </p:nvSpPr>
        <p:spPr>
          <a:xfrm>
            <a:off x="4257040" y="358648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Traditional Stores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5BF0C-5341-4888-89B4-7A02800D9311}"/>
              </a:ext>
            </a:extLst>
          </p:cNvPr>
          <p:cNvSpPr/>
          <p:nvPr/>
        </p:nvSpPr>
        <p:spPr>
          <a:xfrm>
            <a:off x="750824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Online Stores</a:t>
            </a: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C89A0E11-842D-41C9-BB74-10189431808D}"/>
              </a:ext>
            </a:extLst>
          </p:cNvPr>
          <p:cNvSpPr/>
          <p:nvPr/>
        </p:nvSpPr>
        <p:spPr>
          <a:xfrm>
            <a:off x="6847840" y="4089400"/>
            <a:ext cx="355600" cy="355600"/>
          </a:xfrm>
          <a:custGeom>
            <a:avLst/>
            <a:gdLst>
              <a:gd name="connsiteX0" fmla="*/ 47135 w 355600"/>
              <a:gd name="connsiteY0" fmla="*/ 135981 h 355600"/>
              <a:gd name="connsiteX1" fmla="*/ 135981 w 355600"/>
              <a:gd name="connsiteY1" fmla="*/ 135981 h 355600"/>
              <a:gd name="connsiteX2" fmla="*/ 135981 w 355600"/>
              <a:gd name="connsiteY2" fmla="*/ 47135 h 355600"/>
              <a:gd name="connsiteX3" fmla="*/ 219619 w 355600"/>
              <a:gd name="connsiteY3" fmla="*/ 47135 h 355600"/>
              <a:gd name="connsiteX4" fmla="*/ 219619 w 355600"/>
              <a:gd name="connsiteY4" fmla="*/ 135981 h 355600"/>
              <a:gd name="connsiteX5" fmla="*/ 308465 w 355600"/>
              <a:gd name="connsiteY5" fmla="*/ 135981 h 355600"/>
              <a:gd name="connsiteX6" fmla="*/ 308465 w 355600"/>
              <a:gd name="connsiteY6" fmla="*/ 219619 h 355600"/>
              <a:gd name="connsiteX7" fmla="*/ 219619 w 355600"/>
              <a:gd name="connsiteY7" fmla="*/ 219619 h 355600"/>
              <a:gd name="connsiteX8" fmla="*/ 219619 w 355600"/>
              <a:gd name="connsiteY8" fmla="*/ 308465 h 355600"/>
              <a:gd name="connsiteX9" fmla="*/ 135981 w 355600"/>
              <a:gd name="connsiteY9" fmla="*/ 308465 h 355600"/>
              <a:gd name="connsiteX10" fmla="*/ 135981 w 355600"/>
              <a:gd name="connsiteY10" fmla="*/ 219619 h 355600"/>
              <a:gd name="connsiteX11" fmla="*/ 47135 w 355600"/>
              <a:gd name="connsiteY11" fmla="*/ 219619 h 355600"/>
              <a:gd name="connsiteX12" fmla="*/ 47135 w 355600"/>
              <a:gd name="connsiteY12" fmla="*/ 135981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600" h="355600" fill="none" extrusionOk="0">
                <a:moveTo>
                  <a:pt x="47135" y="135981"/>
                </a:moveTo>
                <a:cubicBezTo>
                  <a:pt x="71510" y="127382"/>
                  <a:pt x="109657" y="136583"/>
                  <a:pt x="135981" y="135981"/>
                </a:cubicBezTo>
                <a:cubicBezTo>
                  <a:pt x="134187" y="98193"/>
                  <a:pt x="144215" y="81581"/>
                  <a:pt x="135981" y="47135"/>
                </a:cubicBezTo>
                <a:cubicBezTo>
                  <a:pt x="161899" y="43111"/>
                  <a:pt x="183873" y="51375"/>
                  <a:pt x="219619" y="47135"/>
                </a:cubicBezTo>
                <a:cubicBezTo>
                  <a:pt x="224101" y="79770"/>
                  <a:pt x="218155" y="101959"/>
                  <a:pt x="219619" y="135981"/>
                </a:cubicBezTo>
                <a:cubicBezTo>
                  <a:pt x="262999" y="126008"/>
                  <a:pt x="287482" y="145767"/>
                  <a:pt x="308465" y="135981"/>
                </a:cubicBezTo>
                <a:cubicBezTo>
                  <a:pt x="317430" y="165099"/>
                  <a:pt x="306368" y="184489"/>
                  <a:pt x="308465" y="219619"/>
                </a:cubicBezTo>
                <a:cubicBezTo>
                  <a:pt x="266222" y="227781"/>
                  <a:pt x="239003" y="209527"/>
                  <a:pt x="219619" y="219619"/>
                </a:cubicBezTo>
                <a:cubicBezTo>
                  <a:pt x="224967" y="263137"/>
                  <a:pt x="210560" y="282220"/>
                  <a:pt x="219619" y="308465"/>
                </a:cubicBezTo>
                <a:cubicBezTo>
                  <a:pt x="186377" y="312160"/>
                  <a:pt x="166294" y="302071"/>
                  <a:pt x="135981" y="308465"/>
                </a:cubicBezTo>
                <a:cubicBezTo>
                  <a:pt x="135661" y="267789"/>
                  <a:pt x="144217" y="237962"/>
                  <a:pt x="135981" y="219619"/>
                </a:cubicBezTo>
                <a:cubicBezTo>
                  <a:pt x="101695" y="225749"/>
                  <a:pt x="70510" y="214859"/>
                  <a:pt x="47135" y="219619"/>
                </a:cubicBezTo>
                <a:cubicBezTo>
                  <a:pt x="40700" y="195338"/>
                  <a:pt x="48753" y="156538"/>
                  <a:pt x="47135" y="135981"/>
                </a:cubicBezTo>
                <a:close/>
              </a:path>
              <a:path w="355600" h="355600" stroke="0" extrusionOk="0">
                <a:moveTo>
                  <a:pt x="47135" y="135981"/>
                </a:moveTo>
                <a:cubicBezTo>
                  <a:pt x="66899" y="131547"/>
                  <a:pt x="107612" y="137161"/>
                  <a:pt x="135981" y="135981"/>
                </a:cubicBezTo>
                <a:cubicBezTo>
                  <a:pt x="128308" y="116079"/>
                  <a:pt x="139700" y="73450"/>
                  <a:pt x="135981" y="47135"/>
                </a:cubicBezTo>
                <a:cubicBezTo>
                  <a:pt x="162760" y="39174"/>
                  <a:pt x="185558" y="52290"/>
                  <a:pt x="219619" y="47135"/>
                </a:cubicBezTo>
                <a:cubicBezTo>
                  <a:pt x="229478" y="78751"/>
                  <a:pt x="218984" y="109256"/>
                  <a:pt x="219619" y="135981"/>
                </a:cubicBezTo>
                <a:cubicBezTo>
                  <a:pt x="245762" y="134906"/>
                  <a:pt x="281068" y="139238"/>
                  <a:pt x="308465" y="135981"/>
                </a:cubicBezTo>
                <a:cubicBezTo>
                  <a:pt x="308662" y="160549"/>
                  <a:pt x="307594" y="197090"/>
                  <a:pt x="308465" y="219619"/>
                </a:cubicBezTo>
                <a:cubicBezTo>
                  <a:pt x="287881" y="219858"/>
                  <a:pt x="263266" y="215137"/>
                  <a:pt x="219619" y="219619"/>
                </a:cubicBezTo>
                <a:cubicBezTo>
                  <a:pt x="225534" y="247852"/>
                  <a:pt x="217124" y="274164"/>
                  <a:pt x="219619" y="308465"/>
                </a:cubicBezTo>
                <a:cubicBezTo>
                  <a:pt x="193024" y="308627"/>
                  <a:pt x="175705" y="307205"/>
                  <a:pt x="135981" y="308465"/>
                </a:cubicBezTo>
                <a:cubicBezTo>
                  <a:pt x="129355" y="281187"/>
                  <a:pt x="136780" y="242295"/>
                  <a:pt x="135981" y="219619"/>
                </a:cubicBezTo>
                <a:cubicBezTo>
                  <a:pt x="92121" y="228941"/>
                  <a:pt x="80200" y="218896"/>
                  <a:pt x="47135" y="219619"/>
                </a:cubicBezTo>
                <a:cubicBezTo>
                  <a:pt x="45901" y="191758"/>
                  <a:pt x="56750" y="160492"/>
                  <a:pt x="47135" y="1359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2668414827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NO ADS sign icon for multimedia ... | Stock vector | Colourbox">
            <a:extLst>
              <a:ext uri="{FF2B5EF4-FFF2-40B4-BE49-F238E27FC236}">
                <a16:creationId xmlns:a16="http://schemas.microsoft.com/office/drawing/2014/main" id="{4F6EA7BE-FCF0-4A48-A2F4-CA04810B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25" y="4667826"/>
            <a:ext cx="24966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D3367D59-B448-7A0B-5136-EC0A627F30EE}"/>
              </a:ext>
            </a:extLst>
          </p:cNvPr>
          <p:cNvSpPr/>
          <p:nvPr/>
        </p:nvSpPr>
        <p:spPr>
          <a:xfrm>
            <a:off x="3337560" y="2198999"/>
            <a:ext cx="548640" cy="45720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916631-0BA9-839D-BD3D-A0400999DAB1}"/>
              </a:ext>
            </a:extLst>
          </p:cNvPr>
          <p:cNvSpPr/>
          <p:nvPr/>
        </p:nvSpPr>
        <p:spPr>
          <a:xfrm>
            <a:off x="3337560" y="4037270"/>
            <a:ext cx="548640" cy="45720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Zara All-Black Outfit Ideas Fall 2019 Lookbook | Fashion Gone Rogue">
            <a:extLst>
              <a:ext uri="{FF2B5EF4-FFF2-40B4-BE49-F238E27FC236}">
                <a16:creationId xmlns:a16="http://schemas.microsoft.com/office/drawing/2014/main" id="{FFCF948E-85EF-44D9-80B5-D19D2D32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822"/>
          <a:stretch/>
        </p:blipFill>
        <p:spPr bwMode="auto">
          <a:xfrm>
            <a:off x="0" y="0"/>
            <a:ext cx="48060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6C291D-28F5-E387-B509-71ABDDB2357A}"/>
              </a:ext>
            </a:extLst>
          </p:cNvPr>
          <p:cNvGrpSpPr/>
          <p:nvPr/>
        </p:nvGrpSpPr>
        <p:grpSpPr>
          <a:xfrm>
            <a:off x="6471593" y="1183253"/>
            <a:ext cx="914400" cy="914400"/>
            <a:chOff x="6096000" y="704142"/>
            <a:chExt cx="914400" cy="91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B46661-A107-4A0D-AC5C-9C47357E1075}"/>
                </a:ext>
              </a:extLst>
            </p:cNvPr>
            <p:cNvSpPr/>
            <p:nvPr/>
          </p:nvSpPr>
          <p:spPr>
            <a:xfrm>
              <a:off x="6096000" y="704142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Bar graph with upward trend with solid fill">
              <a:extLst>
                <a:ext uri="{FF2B5EF4-FFF2-40B4-BE49-F238E27FC236}">
                  <a16:creationId xmlns:a16="http://schemas.microsoft.com/office/drawing/2014/main" id="{F569BC1D-A20F-406D-8A1D-0C8E3248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233160" y="841302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B4E799-2E23-2EB7-DCCF-BBFC6811EB37}"/>
              </a:ext>
            </a:extLst>
          </p:cNvPr>
          <p:cNvGrpSpPr/>
          <p:nvPr/>
        </p:nvGrpSpPr>
        <p:grpSpPr>
          <a:xfrm>
            <a:off x="9438570" y="1183253"/>
            <a:ext cx="914400" cy="914400"/>
            <a:chOff x="6096000" y="2131780"/>
            <a:chExt cx="914400" cy="9144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96B8D8-A45D-41E0-96F8-BD7E423C5A09}"/>
                </a:ext>
              </a:extLst>
            </p:cNvPr>
            <p:cNvSpPr/>
            <p:nvPr/>
          </p:nvSpPr>
          <p:spPr>
            <a:xfrm>
              <a:off x="6096000" y="2131780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Competition with solid fill">
              <a:extLst>
                <a:ext uri="{FF2B5EF4-FFF2-40B4-BE49-F238E27FC236}">
                  <a16:creationId xmlns:a16="http://schemas.microsoft.com/office/drawing/2014/main" id="{D83528CD-EB75-4773-B4D0-D0D4BB28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233160" y="2268940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955BE9-6990-4DA1-A4AD-5343310C5841}"/>
              </a:ext>
            </a:extLst>
          </p:cNvPr>
          <p:cNvSpPr txBox="1"/>
          <p:nvPr/>
        </p:nvSpPr>
        <p:spPr>
          <a:xfrm>
            <a:off x="5785793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MARKET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8FA48-B226-4DBD-9783-C191CACF8BD8}"/>
              </a:ext>
            </a:extLst>
          </p:cNvPr>
          <p:cNvSpPr txBox="1"/>
          <p:nvPr/>
        </p:nvSpPr>
        <p:spPr>
          <a:xfrm>
            <a:off x="8752770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COMPETITOR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5AF90-CE83-46D8-9D48-6EAC8FA9B290}"/>
              </a:ext>
            </a:extLst>
          </p:cNvPr>
          <p:cNvSpPr txBox="1"/>
          <p:nvPr/>
        </p:nvSpPr>
        <p:spPr>
          <a:xfrm>
            <a:off x="5824186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SWOT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14741-7CA2-4C79-A7E4-6B4ECDE8F6BC}"/>
              </a:ext>
            </a:extLst>
          </p:cNvPr>
          <p:cNvSpPr txBox="1"/>
          <p:nvPr/>
        </p:nvSpPr>
        <p:spPr>
          <a:xfrm>
            <a:off x="0" y="4391257"/>
            <a:ext cx="4809744" cy="1410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10000"/>
              </a:lnSpc>
              <a:tabLst>
                <a:tab pos="3889375" algn="r"/>
              </a:tabLst>
            </a:pPr>
            <a:r>
              <a:rPr lang="en-US" sz="3200" b="1" dirty="0">
                <a:latin typeface="+mj-lt"/>
                <a:ea typeface="Verdana" panose="020B0604030504040204" pitchFamily="34" charset="0"/>
              </a:rPr>
              <a:t>	CURRENT STATE 	ASSESSMENT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A683D1-9523-F9A3-FE52-1409E204912C}"/>
              </a:ext>
            </a:extLst>
          </p:cNvPr>
          <p:cNvGrpSpPr/>
          <p:nvPr/>
        </p:nvGrpSpPr>
        <p:grpSpPr>
          <a:xfrm>
            <a:off x="6509986" y="3789626"/>
            <a:ext cx="914400" cy="914400"/>
            <a:chOff x="6096000" y="3698302"/>
            <a:chExt cx="9144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617EEF-284E-4E67-A165-922D8BEE695F}"/>
                </a:ext>
              </a:extLst>
            </p:cNvPr>
            <p:cNvSpPr/>
            <p:nvPr/>
          </p:nvSpPr>
          <p:spPr>
            <a:xfrm>
              <a:off x="6096000" y="3698302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CD4FA-A0D3-4510-8F85-06B52E87EC2B}"/>
                </a:ext>
              </a:extLst>
            </p:cNvPr>
            <p:cNvSpPr txBox="1"/>
            <p:nvPr/>
          </p:nvSpPr>
          <p:spPr>
            <a:xfrm>
              <a:off x="6187440" y="3789740"/>
              <a:ext cx="731520" cy="7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SW</a:t>
              </a:r>
            </a:p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OT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4B72F2-1CB7-4FAD-A321-531E9D99E753}"/>
              </a:ext>
            </a:extLst>
          </p:cNvPr>
          <p:cNvSpPr txBox="1"/>
          <p:nvPr/>
        </p:nvSpPr>
        <p:spPr>
          <a:xfrm>
            <a:off x="8752770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SUGGESTED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251F09-0989-25F7-CB81-2E09D86D2683}"/>
              </a:ext>
            </a:extLst>
          </p:cNvPr>
          <p:cNvGrpSpPr/>
          <p:nvPr/>
        </p:nvGrpSpPr>
        <p:grpSpPr>
          <a:xfrm>
            <a:off x="9437634" y="3794676"/>
            <a:ext cx="914400" cy="914400"/>
            <a:chOff x="6096000" y="5183129"/>
            <a:chExt cx="914400" cy="9144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B2185DA-C849-451D-ABC3-03420B7290DC}"/>
                </a:ext>
              </a:extLst>
            </p:cNvPr>
            <p:cNvSpPr/>
            <p:nvPr/>
          </p:nvSpPr>
          <p:spPr>
            <a:xfrm>
              <a:off x="6096000" y="5183129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Lightbulb with solid fill">
              <a:extLst>
                <a:ext uri="{FF2B5EF4-FFF2-40B4-BE49-F238E27FC236}">
                  <a16:creationId xmlns:a16="http://schemas.microsoft.com/office/drawing/2014/main" id="{594D321B-476F-458F-BF12-267F3D0D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238123" y="5320289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235E6-B9D8-AD38-F85C-4F5419567FE3}"/>
              </a:ext>
            </a:extLst>
          </p:cNvPr>
          <p:cNvCxnSpPr/>
          <p:nvPr/>
        </p:nvCxnSpPr>
        <p:spPr>
          <a:xfrm>
            <a:off x="8307092" y="852406"/>
            <a:ext cx="0" cy="52120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8CB27-4689-FA8D-7FF7-24A588E50C21}"/>
              </a:ext>
            </a:extLst>
          </p:cNvPr>
          <p:cNvCxnSpPr/>
          <p:nvPr/>
        </p:nvCxnSpPr>
        <p:spPr>
          <a:xfrm>
            <a:off x="5785793" y="3429000"/>
            <a:ext cx="539496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1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4A5A87-447D-4FAF-94B4-72212BE7EA28}"/>
              </a:ext>
            </a:extLst>
          </p:cNvPr>
          <p:cNvGrpSpPr/>
          <p:nvPr/>
        </p:nvGrpSpPr>
        <p:grpSpPr>
          <a:xfrm>
            <a:off x="511034" y="1609140"/>
            <a:ext cx="4594122" cy="4285260"/>
            <a:chOff x="5682802" y="954040"/>
            <a:chExt cx="4594122" cy="42852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D85BAA-F22D-4363-AA02-0C13F053FBB2}"/>
                </a:ext>
              </a:extLst>
            </p:cNvPr>
            <p:cNvSpPr/>
            <p:nvPr/>
          </p:nvSpPr>
          <p:spPr>
            <a:xfrm>
              <a:off x="6369093" y="1543664"/>
              <a:ext cx="3200400" cy="3200400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7A1CC6-1D08-402E-9FB2-65E36818969B}"/>
                </a:ext>
              </a:extLst>
            </p:cNvPr>
            <p:cNvSpPr/>
            <p:nvPr/>
          </p:nvSpPr>
          <p:spPr>
            <a:xfrm>
              <a:off x="5682802" y="2679290"/>
              <a:ext cx="1188720" cy="11887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Cheap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87AD6E-37AE-447D-98FC-E829EE1DA9BC}"/>
                </a:ext>
              </a:extLst>
            </p:cNvPr>
            <p:cNvSpPr/>
            <p:nvPr/>
          </p:nvSpPr>
          <p:spPr>
            <a:xfrm>
              <a:off x="6768529" y="3776260"/>
              <a:ext cx="1463040" cy="14630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Quick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7F91B0-E55E-40B1-96EB-BE55599FF0F2}"/>
                </a:ext>
              </a:extLst>
            </p:cNvPr>
            <p:cNvSpPr/>
            <p:nvPr/>
          </p:nvSpPr>
          <p:spPr>
            <a:xfrm>
              <a:off x="8516951" y="1543664"/>
              <a:ext cx="1554480" cy="15544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Environment (-)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D49259-065D-464E-9705-7DB350ABAF77}"/>
                </a:ext>
              </a:extLst>
            </p:cNvPr>
            <p:cNvSpPr/>
            <p:nvPr/>
          </p:nvSpPr>
          <p:spPr>
            <a:xfrm>
              <a:off x="8631004" y="3410810"/>
              <a:ext cx="1645920" cy="1645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Workers (-)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E5293D-1DD7-40A4-9AB5-74CCDB74F584}"/>
                </a:ext>
              </a:extLst>
            </p:cNvPr>
            <p:cNvSpPr/>
            <p:nvPr/>
          </p:nvSpPr>
          <p:spPr>
            <a:xfrm>
              <a:off x="6528622" y="954040"/>
              <a:ext cx="1828800" cy="182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Mass-producing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5B1900-B908-4D3D-B547-595C8F57D4BA}"/>
              </a:ext>
            </a:extLst>
          </p:cNvPr>
          <p:cNvSpPr txBox="1"/>
          <p:nvPr/>
        </p:nvSpPr>
        <p:spPr>
          <a:xfrm>
            <a:off x="876303" y="6001481"/>
            <a:ext cx="42062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characteristics of </a:t>
            </a:r>
            <a:r>
              <a:rPr lang="en-US" sz="2000" dirty="0">
                <a:latin typeface="+mj-lt"/>
              </a:rPr>
              <a:t>fast fashion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94E679-59E7-47A5-AC76-2344B527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21272" r="14731" b="4373"/>
          <a:stretch/>
        </p:blipFill>
        <p:spPr bwMode="auto">
          <a:xfrm>
            <a:off x="5662548" y="2602870"/>
            <a:ext cx="24041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F6AFE-0C0F-41E6-9566-91F2200A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0270" y="1322710"/>
            <a:ext cx="290542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0DA307-5782-4916-AC6E-ED0AFA17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810" y="4065910"/>
            <a:ext cx="310088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C14C7EB2-5EAF-433C-9A86-1C9CED40D11E}"/>
              </a:ext>
            </a:extLst>
          </p:cNvPr>
          <p:cNvGrpSpPr/>
          <p:nvPr/>
        </p:nvGrpSpPr>
        <p:grpSpPr>
          <a:xfrm>
            <a:off x="475638" y="1546312"/>
            <a:ext cx="5807668" cy="3260855"/>
            <a:chOff x="435569" y="1307298"/>
            <a:chExt cx="5807668" cy="326085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17A4D6-BDCB-42E5-A37C-6D5236E9F576}"/>
                </a:ext>
              </a:extLst>
            </p:cNvPr>
            <p:cNvSpPr/>
            <p:nvPr/>
          </p:nvSpPr>
          <p:spPr>
            <a:xfrm>
              <a:off x="1435510" y="1927123"/>
              <a:ext cx="228600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6A21C-A16C-4E72-B4BC-DEB12507B453}"/>
                </a:ext>
              </a:extLst>
            </p:cNvPr>
            <p:cNvSpPr txBox="1"/>
            <p:nvPr/>
          </p:nvSpPr>
          <p:spPr>
            <a:xfrm>
              <a:off x="435569" y="192712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9AF632-62CF-4FA8-9933-9FFAD8F70260}"/>
                </a:ext>
              </a:extLst>
            </p:cNvPr>
            <p:cNvSpPr txBox="1"/>
            <p:nvPr/>
          </p:nvSpPr>
          <p:spPr>
            <a:xfrm>
              <a:off x="435569" y="2469618"/>
              <a:ext cx="8229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6A40B-7DDB-45DB-B8DE-533D18F2811D}"/>
                </a:ext>
              </a:extLst>
            </p:cNvPr>
            <p:cNvSpPr txBox="1"/>
            <p:nvPr/>
          </p:nvSpPr>
          <p:spPr>
            <a:xfrm>
              <a:off x="435569" y="30118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830EA71-B794-44D2-BB2E-D4019F513DBD}"/>
                </a:ext>
              </a:extLst>
            </p:cNvPr>
            <p:cNvSpPr/>
            <p:nvPr/>
          </p:nvSpPr>
          <p:spPr>
            <a:xfrm>
              <a:off x="1435510" y="2467897"/>
              <a:ext cx="164592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1FBAA41-CCF4-4C1B-952C-FF276C251C4F}"/>
                </a:ext>
              </a:extLst>
            </p:cNvPr>
            <p:cNvSpPr/>
            <p:nvPr/>
          </p:nvSpPr>
          <p:spPr>
            <a:xfrm>
              <a:off x="1435510" y="3008671"/>
              <a:ext cx="201168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BFEE67-0817-4134-865C-7AA6C3641360}"/>
                </a:ext>
              </a:extLst>
            </p:cNvPr>
            <p:cNvSpPr/>
            <p:nvPr/>
          </p:nvSpPr>
          <p:spPr>
            <a:xfrm>
              <a:off x="1435510" y="3549445"/>
              <a:ext cx="2560320" cy="365760"/>
            </a:xfrm>
            <a:prstGeom prst="roundRect">
              <a:avLst/>
            </a:prstGeom>
            <a:solidFill>
              <a:srgbClr val="4D4D4D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01DF70-CD43-4D1C-B758-DC64640CBF4A}"/>
                </a:ext>
              </a:extLst>
            </p:cNvPr>
            <p:cNvSpPr txBox="1"/>
            <p:nvPr/>
          </p:nvSpPr>
          <p:spPr>
            <a:xfrm>
              <a:off x="435569" y="3549445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4D90-CF77-4F93-9AC3-39524770F382}"/>
                </a:ext>
              </a:extLst>
            </p:cNvPr>
            <p:cNvSpPr txBox="1"/>
            <p:nvPr/>
          </p:nvSpPr>
          <p:spPr>
            <a:xfrm>
              <a:off x="4335783" y="1907593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35,80B USD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A729D9-624B-49BC-A6B1-262607B4445F}"/>
                </a:ext>
              </a:extLst>
            </p:cNvPr>
            <p:cNvSpPr txBox="1"/>
            <p:nvPr/>
          </p:nvSpPr>
          <p:spPr>
            <a:xfrm>
              <a:off x="4335783" y="2471976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25,09B USD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C3F9C2-259B-4CC7-88ED-6DC81D300387}"/>
                </a:ext>
              </a:extLst>
            </p:cNvPr>
            <p:cNvSpPr txBox="1"/>
            <p:nvPr/>
          </p:nvSpPr>
          <p:spPr>
            <a:xfrm>
              <a:off x="4335783" y="3028890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30,58B USD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0F8B1A-6A35-455F-87D1-F1F3AC5F5FDA}"/>
                </a:ext>
              </a:extLst>
            </p:cNvPr>
            <p:cNvSpPr txBox="1"/>
            <p:nvPr/>
          </p:nvSpPr>
          <p:spPr>
            <a:xfrm>
              <a:off x="4231720" y="3520122"/>
              <a:ext cx="1737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39,84B USD</a:t>
              </a:r>
            </a:p>
          </p:txBody>
        </p:sp>
        <p:cxnSp>
          <p:nvCxnSpPr>
            <p:cNvPr id="7168" name="Straight Arrow Connector 7167">
              <a:extLst>
                <a:ext uri="{FF2B5EF4-FFF2-40B4-BE49-F238E27FC236}">
                  <a16:creationId xmlns:a16="http://schemas.microsoft.com/office/drawing/2014/main" id="{4FE4C6D4-EBC8-4516-BB54-5452450D6ABB}"/>
                </a:ext>
              </a:extLst>
            </p:cNvPr>
            <p:cNvCxnSpPr/>
            <p:nvPr/>
          </p:nvCxnSpPr>
          <p:spPr>
            <a:xfrm>
              <a:off x="1258529" y="1731547"/>
              <a:ext cx="0" cy="2743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245658-2762-41AE-8C61-79D55C5CA0DD}"/>
                </a:ext>
              </a:extLst>
            </p:cNvPr>
            <p:cNvCxnSpPr>
              <a:cxnSpLocks/>
            </p:cNvCxnSpPr>
            <p:nvPr/>
          </p:nvCxnSpPr>
          <p:spPr>
            <a:xfrm>
              <a:off x="1258529" y="1740310"/>
              <a:ext cx="4846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712DCD-40A1-48EE-B790-4F4BA8B4785E}"/>
                </a:ext>
              </a:extLst>
            </p:cNvPr>
            <p:cNvSpPr txBox="1"/>
            <p:nvPr/>
          </p:nvSpPr>
          <p:spPr>
            <a:xfrm>
              <a:off x="4597317" y="1307298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Revenue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A666D2-7315-4572-9E00-E616C6FF87DA}"/>
                </a:ext>
              </a:extLst>
            </p:cNvPr>
            <p:cNvSpPr txBox="1"/>
            <p:nvPr/>
          </p:nvSpPr>
          <p:spPr>
            <a:xfrm>
              <a:off x="435569" y="41680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Year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15BFBAC-6405-47C6-B225-D0F01A0A95A4}"/>
              </a:ext>
            </a:extLst>
          </p:cNvPr>
          <p:cNvSpPr txBox="1"/>
          <p:nvPr/>
        </p:nvSpPr>
        <p:spPr>
          <a:xfrm>
            <a:off x="972659" y="4828249"/>
            <a:ext cx="4297680" cy="7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/>
              <a:t>The sales revenue of the</a:t>
            </a:r>
          </a:p>
          <a:p>
            <a:pPr algn="ctr">
              <a:lnSpc>
                <a:spcPct val="110000"/>
              </a:lnSpc>
            </a:pPr>
            <a:r>
              <a:rPr lang="en-US" sz="2000" dirty="0">
                <a:latin typeface="+mj-lt"/>
              </a:rPr>
              <a:t>fast fashion market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9E6037B-D342-4961-A2CF-9C4F39EC0DBA}"/>
              </a:ext>
            </a:extLst>
          </p:cNvPr>
          <p:cNvSpPr txBox="1"/>
          <p:nvPr/>
        </p:nvSpPr>
        <p:spPr>
          <a:xfrm>
            <a:off x="6880118" y="1609923"/>
            <a:ext cx="4480560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gender. </a:t>
            </a:r>
            <a:r>
              <a:rPr lang="en-US" sz="2400" dirty="0">
                <a:latin typeface="+mj-lt"/>
              </a:rPr>
              <a:t>Female (60.3%)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age group. </a:t>
            </a:r>
            <a:r>
              <a:rPr lang="en-US" sz="2400" dirty="0">
                <a:latin typeface="+mj-lt"/>
              </a:rPr>
              <a:t>Adult (85.9%)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Geographical segmentation. </a:t>
            </a:r>
            <a:r>
              <a:rPr lang="en-US" sz="2400" dirty="0">
                <a:latin typeface="+mj-lt"/>
              </a:rPr>
              <a:t>Asia-Pacific (29.7%)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49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8C519-4222-4E21-9F1C-8D58D5AB30BD}"/>
              </a:ext>
            </a:extLst>
          </p:cNvPr>
          <p:cNvSpPr txBox="1"/>
          <p:nvPr/>
        </p:nvSpPr>
        <p:spPr>
          <a:xfrm>
            <a:off x="1242554" y="1602388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Internal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CE6188-447A-44D9-A420-66BB705C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69" y="5079313"/>
            <a:ext cx="274105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A896790-253E-49ED-93A5-E0424F5C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19" y="5871071"/>
            <a:ext cx="272193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30D75-24D2-440F-928B-E9CE8DF18340}"/>
              </a:ext>
            </a:extLst>
          </p:cNvPr>
          <p:cNvSpPr txBox="1"/>
          <p:nvPr/>
        </p:nvSpPr>
        <p:spPr>
          <a:xfrm>
            <a:off x="7511329" y="1607529"/>
            <a:ext cx="338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External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058" y="2484860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50+ Mẫu thiết kế logo chữ đẹp nhất | Chanel font, Chanel logo, Fashion logo">
            <a:extLst>
              <a:ext uri="{FF2B5EF4-FFF2-40B4-BE49-F238E27FC236}">
                <a16:creationId xmlns:a16="http://schemas.microsoft.com/office/drawing/2014/main" id="{6221C793-DE2B-476D-B6DD-94F470A4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18" y="2468258"/>
            <a:ext cx="10835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70742"/>
            <a:ext cx="101073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ucci Logo Vector (.EPS) Free Download">
            <a:extLst>
              <a:ext uri="{FF2B5EF4-FFF2-40B4-BE49-F238E27FC236}">
                <a16:creationId xmlns:a16="http://schemas.microsoft.com/office/drawing/2014/main" id="{B4E131D0-4B8F-4402-9373-8D61B0E1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80" y="3709593"/>
            <a:ext cx="890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756FCC-AE67-4176-BCC7-5F88B4FAE3B3}"/>
              </a:ext>
            </a:extLst>
          </p:cNvPr>
          <p:cNvCxnSpPr>
            <a:cxnSpLocks/>
          </p:cNvCxnSpPr>
          <p:nvPr/>
        </p:nvCxnSpPr>
        <p:spPr>
          <a:xfrm>
            <a:off x="6096000" y="1571466"/>
            <a:ext cx="0" cy="5029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99E06-DCCA-4BB7-BCD1-46DD369FB3C2}"/>
              </a:ext>
            </a:extLst>
          </p:cNvPr>
          <p:cNvCxnSpPr>
            <a:cxnSpLocks/>
          </p:cNvCxnSpPr>
          <p:nvPr/>
        </p:nvCxnSpPr>
        <p:spPr>
          <a:xfrm>
            <a:off x="802312" y="4801260"/>
            <a:ext cx="5303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52116-883D-4DE7-9473-2014923C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2421895"/>
            <a:ext cx="231768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211C09-2641-4ADB-BA98-849D5FA1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83" y="2413455"/>
            <a:ext cx="244198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410719-A9FB-43BA-A6F1-1B9696D0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4086066"/>
            <a:ext cx="1676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adivarius">
            <a:extLst>
              <a:ext uri="{FF2B5EF4-FFF2-40B4-BE49-F238E27FC236}">
                <a16:creationId xmlns:a16="http://schemas.microsoft.com/office/drawing/2014/main" id="{2568E62D-B1E3-4AE9-BF3E-64CCC69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62" y="3084737"/>
            <a:ext cx="186205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0D5BE94-5AC8-4569-AD31-29CB0C81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39" y="3138511"/>
            <a:ext cx="194911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32968A-13A6-48EA-B55D-169EC2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9" y="4040346"/>
            <a:ext cx="17890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8BE51E-3D5B-4881-96D4-CD5FE174386D}"/>
              </a:ext>
            </a:extLst>
          </p:cNvPr>
          <p:cNvSpPr txBox="1"/>
          <p:nvPr/>
        </p:nvSpPr>
        <p:spPr>
          <a:xfrm>
            <a:off x="4875851" y="3860030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Internal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Inditex</a:t>
            </a:r>
            <a:endParaRPr lang="en-US" sz="2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9D3E1-544C-4F87-9054-075A9AE08E34}"/>
              </a:ext>
            </a:extLst>
          </p:cNvPr>
          <p:cNvSpPr txBox="1"/>
          <p:nvPr/>
        </p:nvSpPr>
        <p:spPr>
          <a:xfrm>
            <a:off x="802312" y="4820924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j-lt"/>
              </a:rPr>
              <a:t>Others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D8C699-1A55-4E5B-857E-54C8CA2D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20" y="5157896"/>
            <a:ext cx="382851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0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04039"/>
              </p:ext>
            </p:extLst>
          </p:nvPr>
        </p:nvGraphicFramePr>
        <p:xfrm>
          <a:off x="563880" y="1357193"/>
          <a:ext cx="1106424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Establishment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1947, Sweden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1949, Japan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1975, Spain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Stores (2020)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5,018+/74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2,250+/25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2,025+/96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Sales revenue (2020 – B 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20,2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17,2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21,9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Available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17,715+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1,960+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6,313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sizes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XXS </a:t>
                      </a:r>
                      <a:r>
                        <a:rPr lang="en-US" sz="2000" dirty="0">
                          <a:sym typeface="Wingdings 3" panose="05040102010807070707" pitchFamily="18" charset="2"/>
                        </a:rPr>
                        <a:t></a:t>
                      </a:r>
                      <a:r>
                        <a:rPr lang="en-US" sz="2000" dirty="0"/>
                        <a:t> 3XL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XXS </a:t>
                      </a:r>
                      <a:r>
                        <a:rPr lang="en-US" sz="2000" dirty="0">
                          <a:sym typeface="Wingdings 3" panose="05040102010807070707" pitchFamily="18" charset="2"/>
                        </a:rPr>
                        <a:t></a:t>
                      </a:r>
                      <a:r>
                        <a:rPr lang="en-US" sz="2000" dirty="0"/>
                        <a:t> XXL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XS </a:t>
                      </a:r>
                      <a:r>
                        <a:rPr lang="en-US" sz="2000" dirty="0">
                          <a:sym typeface="Wingdings 3" panose="05040102010807070707" pitchFamily="18" charset="2"/>
                        </a:rPr>
                        <a:t></a:t>
                      </a:r>
                      <a:r>
                        <a:rPr lang="en-US" sz="2000" dirty="0"/>
                        <a:t> 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66" y="15157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83" y="15157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15776"/>
            <a:ext cx="1954774" cy="82296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4EC64B-2E59-C33D-187B-85E00A9C66F7}"/>
              </a:ext>
            </a:extLst>
          </p:cNvPr>
          <p:cNvCxnSpPr/>
          <p:nvPr/>
        </p:nvCxnSpPr>
        <p:spPr>
          <a:xfrm>
            <a:off x="563879" y="2650211"/>
            <a:ext cx="110642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59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1BF8-C7F2-43BF-8BB3-6C94AD0F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MEMBER LIST</a:t>
            </a:r>
          </a:p>
        </p:txBody>
      </p:sp>
      <p:pic>
        <p:nvPicPr>
          <p:cNvPr id="41" name="Picture 40" descr="A picture containing person, wearing, headdress, hat&#10;&#10;Description automatically generated">
            <a:extLst>
              <a:ext uri="{FF2B5EF4-FFF2-40B4-BE49-F238E27FC236}">
                <a16:creationId xmlns:a16="http://schemas.microsoft.com/office/drawing/2014/main" id="{7427D480-F006-4F25-A00B-0CA505CA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1081" r="881" b="1081"/>
          <a:stretch>
            <a:fillRect/>
          </a:stretch>
        </p:blipFill>
        <p:spPr>
          <a:xfrm>
            <a:off x="6379638" y="1603088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person with his hand on his chin in front of a bowling alley&#10;&#10;Description automatically generated with medium confidence">
            <a:extLst>
              <a:ext uri="{FF2B5EF4-FFF2-40B4-BE49-F238E27FC236}">
                <a16:creationId xmlns:a16="http://schemas.microsoft.com/office/drawing/2014/main" id="{424F5AF7-EFAD-4450-9409-964B0D95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735" r="1081" b="428"/>
          <a:stretch/>
        </p:blipFill>
        <p:spPr>
          <a:xfrm>
            <a:off x="732724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0F713D-D8CA-4ACE-A8D6-746ECDE3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r="2268" b="25622"/>
          <a:stretch/>
        </p:blipFill>
        <p:spPr bwMode="auto">
          <a:xfrm>
            <a:off x="732724" y="5201299"/>
            <a:ext cx="1370129" cy="1371600"/>
          </a:xfrm>
          <a:custGeom>
            <a:avLst/>
            <a:gdLst>
              <a:gd name="connsiteX0" fmla="*/ 1339060 w 2680997"/>
              <a:gd name="connsiteY0" fmla="*/ 0 h 2683874"/>
              <a:gd name="connsiteX1" fmla="*/ 1586920 w 2680997"/>
              <a:gd name="connsiteY1" fmla="*/ 102667 h 2683874"/>
              <a:gd name="connsiteX2" fmla="*/ 2578331 w 2680997"/>
              <a:gd name="connsiteY2" fmla="*/ 1094077 h 2683874"/>
              <a:gd name="connsiteX3" fmla="*/ 2578331 w 2680997"/>
              <a:gd name="connsiteY3" fmla="*/ 1589797 h 2683874"/>
              <a:gd name="connsiteX4" fmla="*/ 1586920 w 2680997"/>
              <a:gd name="connsiteY4" fmla="*/ 2581208 h 2683874"/>
              <a:gd name="connsiteX5" fmla="*/ 1091200 w 2680997"/>
              <a:gd name="connsiteY5" fmla="*/ 2581208 h 2683874"/>
              <a:gd name="connsiteX6" fmla="*/ 99790 w 2680997"/>
              <a:gd name="connsiteY6" fmla="*/ 1589797 h 2683874"/>
              <a:gd name="connsiteX7" fmla="*/ 3539 w 2680997"/>
              <a:gd name="connsiteY7" fmla="*/ 1408886 h 2683874"/>
              <a:gd name="connsiteX8" fmla="*/ 0 w 2680997"/>
              <a:gd name="connsiteY8" fmla="*/ 1371960 h 2683874"/>
              <a:gd name="connsiteX9" fmla="*/ 0 w 2680997"/>
              <a:gd name="connsiteY9" fmla="*/ 1311915 h 2683874"/>
              <a:gd name="connsiteX10" fmla="*/ 3539 w 2680997"/>
              <a:gd name="connsiteY10" fmla="*/ 1274989 h 2683874"/>
              <a:gd name="connsiteX11" fmla="*/ 99790 w 2680997"/>
              <a:gd name="connsiteY11" fmla="*/ 1094077 h 2683874"/>
              <a:gd name="connsiteX12" fmla="*/ 1091200 w 2680997"/>
              <a:gd name="connsiteY12" fmla="*/ 102667 h 2683874"/>
              <a:gd name="connsiteX13" fmla="*/ 1339060 w 2680997"/>
              <a:gd name="connsiteY13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997" h="2683874">
                <a:moveTo>
                  <a:pt x="1339060" y="0"/>
                </a:moveTo>
                <a:cubicBezTo>
                  <a:pt x="1428768" y="0"/>
                  <a:pt x="1518475" y="34222"/>
                  <a:pt x="1586920" y="102667"/>
                </a:cubicBezTo>
                <a:lnTo>
                  <a:pt x="2578331" y="1094077"/>
                </a:lnTo>
                <a:cubicBezTo>
                  <a:pt x="2715220" y="1230967"/>
                  <a:pt x="2715220" y="1452908"/>
                  <a:pt x="2578331" y="1589797"/>
                </a:cubicBezTo>
                <a:lnTo>
                  <a:pt x="1586920" y="2581208"/>
                </a:lnTo>
                <a:cubicBezTo>
                  <a:pt x="1450031" y="2718097"/>
                  <a:pt x="1228090" y="2718097"/>
                  <a:pt x="1091200" y="2581208"/>
                </a:cubicBezTo>
                <a:lnTo>
                  <a:pt x="99790" y="1589797"/>
                </a:lnTo>
                <a:cubicBezTo>
                  <a:pt x="48456" y="1538464"/>
                  <a:pt x="16373" y="1475170"/>
                  <a:pt x="3539" y="1408886"/>
                </a:cubicBezTo>
                <a:lnTo>
                  <a:pt x="0" y="1371960"/>
                </a:lnTo>
                <a:lnTo>
                  <a:pt x="0" y="1311915"/>
                </a:lnTo>
                <a:lnTo>
                  <a:pt x="3539" y="1274989"/>
                </a:lnTo>
                <a:cubicBezTo>
                  <a:pt x="16373" y="1208705"/>
                  <a:pt x="48456" y="1145411"/>
                  <a:pt x="99790" y="1094077"/>
                </a:cubicBezTo>
                <a:lnTo>
                  <a:pt x="1091200" y="102667"/>
                </a:lnTo>
                <a:cubicBezTo>
                  <a:pt x="1159645" y="34222"/>
                  <a:pt x="1249353" y="0"/>
                  <a:pt x="133906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B492F977-9E9C-4166-98F8-7A3537C53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4095" r="1527" b="30872"/>
          <a:stretch/>
        </p:blipFill>
        <p:spPr>
          <a:xfrm>
            <a:off x="6379637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8 w 2683875"/>
              <a:gd name="connsiteY2" fmla="*/ 1094077 h 2683874"/>
              <a:gd name="connsiteX3" fmla="*/ 2581208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4" y="34222"/>
                  <a:pt x="1589798" y="102667"/>
                </a:cubicBezTo>
                <a:lnTo>
                  <a:pt x="2581208" y="1094077"/>
                </a:lnTo>
                <a:cubicBezTo>
                  <a:pt x="2718098" y="1230967"/>
                  <a:pt x="2718098" y="1452908"/>
                  <a:pt x="2581208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1" y="0"/>
                  <a:pt x="1341938" y="0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97967D-555B-4031-9A59-5AC7C38D98FF}"/>
              </a:ext>
            </a:extLst>
          </p:cNvPr>
          <p:cNvGrpSpPr/>
          <p:nvPr/>
        </p:nvGrpSpPr>
        <p:grpSpPr>
          <a:xfrm>
            <a:off x="10095590" y="322132"/>
            <a:ext cx="1645920" cy="457200"/>
            <a:chOff x="10294201" y="207942"/>
            <a:chExt cx="1645920" cy="4572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35FBC69-6A5D-4013-9C97-AFF9B4FEF8FA}"/>
                </a:ext>
              </a:extLst>
            </p:cNvPr>
            <p:cNvSpPr/>
            <p:nvPr/>
          </p:nvSpPr>
          <p:spPr>
            <a:xfrm>
              <a:off x="10294201" y="207942"/>
              <a:ext cx="1645920" cy="457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Group 11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A2B3F3-92F6-4014-B68C-2BEC0B37C363}"/>
                </a:ext>
              </a:extLst>
            </p:cNvPr>
            <p:cNvSpPr/>
            <p:nvPr/>
          </p:nvSpPr>
          <p:spPr>
            <a:xfrm>
              <a:off x="11763067" y="317192"/>
              <a:ext cx="95865" cy="95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Rose Icon Logo Design Vector Template Stock Vector - Illustration of  design, flower: 167308866">
            <a:extLst>
              <a:ext uri="{FF2B5EF4-FFF2-40B4-BE49-F238E27FC236}">
                <a16:creationId xmlns:a16="http://schemas.microsoft.com/office/drawing/2014/main" id="{23CB978E-31C0-47AF-AF00-62CB17EB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2304665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f icons vector design leaves green concept illustration isolated nature  premium PNG and Vector | Vector design, Nature vector, Leaves vector">
            <a:extLst>
              <a:ext uri="{FF2B5EF4-FFF2-40B4-BE49-F238E27FC236}">
                <a16:creationId xmlns:a16="http://schemas.microsoft.com/office/drawing/2014/main" id="{C59DDA0B-0D45-41CF-98CA-F1D5044C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097748" y="5055382"/>
            <a:ext cx="640080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gry Icon - Download in Flat Style">
            <a:extLst>
              <a:ext uri="{FF2B5EF4-FFF2-40B4-BE49-F238E27FC236}">
                <a16:creationId xmlns:a16="http://schemas.microsoft.com/office/drawing/2014/main" id="{B8AB1E16-3AA9-4236-8829-121F3892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3680939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ing Crown Icon Birthday Graphic by MAMD · Creative Fabrica">
            <a:extLst>
              <a:ext uri="{FF2B5EF4-FFF2-40B4-BE49-F238E27FC236}">
                <a16:creationId xmlns:a16="http://schemas.microsoft.com/office/drawing/2014/main" id="{B94304A5-809C-41B0-A149-4F986A04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603" y="3543883"/>
            <a:ext cx="548166" cy="365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53236-67FD-4BD8-944C-4E2968591A1F}"/>
              </a:ext>
            </a:extLst>
          </p:cNvPr>
          <p:cNvSpPr txBox="1"/>
          <p:nvPr/>
        </p:nvSpPr>
        <p:spPr>
          <a:xfrm>
            <a:off x="2361743" y="155736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THU THẢO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Girl leader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with a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charming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&amp;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captivating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beauty</a:t>
            </a:r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7A3BF9-CA79-45A4-97FB-CC3BF4969EBF}"/>
              </a:ext>
            </a:extLst>
          </p:cNvPr>
          <p:cNvSpPr txBox="1"/>
          <p:nvPr/>
        </p:nvSpPr>
        <p:spPr>
          <a:xfrm>
            <a:off x="7965860" y="160308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ĐỖ THỊ</a:t>
            </a: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NHƯ QUỲNH</a:t>
            </a:r>
            <a:endParaRPr lang="en-US" sz="2000" b="1" u="sng" dirty="0">
              <a:latin typeface="+mj-lt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1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origin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of the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spiritual matters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32D6A5-4C0C-4863-9EB7-6A04C320D581}"/>
              </a:ext>
            </a:extLst>
          </p:cNvPr>
          <p:cNvSpPr txBox="1"/>
          <p:nvPr/>
        </p:nvSpPr>
        <p:spPr>
          <a:xfrm>
            <a:off x="2361743" y="3429000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HUỲNH LONG THÀNH ĐẠT 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18520567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1 – the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worst luck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2BCF8C-6E1B-49D6-B007-22E43FCFE295}"/>
              </a:ext>
            </a:extLst>
          </p:cNvPr>
          <p:cNvSpPr txBox="1"/>
          <p:nvPr/>
        </p:nvSpPr>
        <p:spPr>
          <a:xfrm>
            <a:off x="7971010" y="3395691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PHAN THANH HẢI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18520705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2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rapper swearing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like listening to rap</a:t>
            </a:r>
            <a:endParaRPr lang="vi-VN" dirty="0">
              <a:latin typeface="+mj-lt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79D573-391F-4030-A95F-E3B17D7ACD48}"/>
              </a:ext>
            </a:extLst>
          </p:cNvPr>
          <p:cNvSpPr txBox="1"/>
          <p:nvPr/>
        </p:nvSpPr>
        <p:spPr>
          <a:xfrm>
            <a:off x="2312781" y="514692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THÚY QUỲNH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18521327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2 – the most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modest saint 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173514E-36EF-4E50-B9F1-654581BD5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29" r="18" b="6"/>
          <a:stretch/>
        </p:blipFill>
        <p:spPr>
          <a:xfrm>
            <a:off x="732724" y="1573145"/>
            <a:ext cx="1463040" cy="1463040"/>
          </a:xfrm>
          <a:custGeom>
            <a:avLst/>
            <a:gdLst>
              <a:gd name="connsiteX0" fmla="*/ 1371110 w 2742219"/>
              <a:gd name="connsiteY0" fmla="*/ 0 h 2742219"/>
              <a:gd name="connsiteX1" fmla="*/ 1624358 w 2742219"/>
              <a:gd name="connsiteY1" fmla="*/ 104899 h 2742219"/>
              <a:gd name="connsiteX2" fmla="*/ 2637321 w 2742219"/>
              <a:gd name="connsiteY2" fmla="*/ 1117862 h 2742219"/>
              <a:gd name="connsiteX3" fmla="*/ 2637321 w 2742219"/>
              <a:gd name="connsiteY3" fmla="*/ 1624358 h 2742219"/>
              <a:gd name="connsiteX4" fmla="*/ 1624358 w 2742219"/>
              <a:gd name="connsiteY4" fmla="*/ 2637321 h 2742219"/>
              <a:gd name="connsiteX5" fmla="*/ 1117862 w 2742219"/>
              <a:gd name="connsiteY5" fmla="*/ 2637321 h 2742219"/>
              <a:gd name="connsiteX6" fmla="*/ 104899 w 2742219"/>
              <a:gd name="connsiteY6" fmla="*/ 1624358 h 2742219"/>
              <a:gd name="connsiteX7" fmla="*/ 104899 w 2742219"/>
              <a:gd name="connsiteY7" fmla="*/ 1117862 h 2742219"/>
              <a:gd name="connsiteX8" fmla="*/ 1117862 w 2742219"/>
              <a:gd name="connsiteY8" fmla="*/ 104899 h 2742219"/>
              <a:gd name="connsiteX9" fmla="*/ 1371110 w 2742219"/>
              <a:gd name="connsiteY9" fmla="*/ 0 h 274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2219" h="2742219">
                <a:moveTo>
                  <a:pt x="1371110" y="0"/>
                </a:moveTo>
                <a:cubicBezTo>
                  <a:pt x="1462768" y="0"/>
                  <a:pt x="1554426" y="34966"/>
                  <a:pt x="1624358" y="104899"/>
                </a:cubicBezTo>
                <a:lnTo>
                  <a:pt x="2637321" y="1117862"/>
                </a:lnTo>
                <a:cubicBezTo>
                  <a:pt x="2777186" y="1257727"/>
                  <a:pt x="2777186" y="1484493"/>
                  <a:pt x="2637321" y="1624358"/>
                </a:cubicBezTo>
                <a:lnTo>
                  <a:pt x="1624358" y="2637321"/>
                </a:lnTo>
                <a:cubicBezTo>
                  <a:pt x="1484493" y="2777186"/>
                  <a:pt x="1257727" y="2777186"/>
                  <a:pt x="1117862" y="2637321"/>
                </a:cubicBezTo>
                <a:lnTo>
                  <a:pt x="104899" y="1624358"/>
                </a:lnTo>
                <a:cubicBezTo>
                  <a:pt x="-34966" y="1484493"/>
                  <a:pt x="-34966" y="1257727"/>
                  <a:pt x="104899" y="1117862"/>
                </a:cubicBezTo>
                <a:lnTo>
                  <a:pt x="1117862" y="104899"/>
                </a:lnTo>
                <a:cubicBezTo>
                  <a:pt x="1187794" y="34966"/>
                  <a:pt x="1279452" y="0"/>
                  <a:pt x="137111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4" descr="Butterfly Icon Stock Illustration - Download Image Now - iStock">
            <a:extLst>
              <a:ext uri="{FF2B5EF4-FFF2-40B4-BE49-F238E27FC236}">
                <a16:creationId xmlns:a16="http://schemas.microsoft.com/office/drawing/2014/main" id="{11B4B72B-C9E3-427A-9878-97C5F699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007" y="1736884"/>
            <a:ext cx="655762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3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50513"/>
              </p:ext>
            </p:extLst>
          </p:nvPr>
        </p:nvGraphicFramePr>
        <p:xfrm>
          <a:off x="563880" y="1357193"/>
          <a:ext cx="11155680" cy="42637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Advertisement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5% of revenue.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Diverse channels.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vi-VN" sz="2000" dirty="0"/>
                        <a:t>4.6% </a:t>
                      </a:r>
                      <a:r>
                        <a:rPr lang="en-US" sz="2000" dirty="0"/>
                        <a:t>of revenue</a:t>
                      </a:r>
                      <a:r>
                        <a:rPr lang="vi-VN" sz="2000" dirty="0"/>
                        <a:t>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Fewer diverse channels.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Non-advertising campaign.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0.3% of revenue.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Discounts,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promotions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Seasonal.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Seasonal, discounts for students.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Between June and the end of December.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  <a:endParaRPr lang="vi-VN" sz="2000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Simple yet high-quality, meticulous.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25" y="15674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23" y="15674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78859"/>
            <a:ext cx="1954774" cy="82296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9C5409-BA0D-1BB6-16EF-D724D9D9F2C3}"/>
              </a:ext>
            </a:extLst>
          </p:cNvPr>
          <p:cNvCxnSpPr/>
          <p:nvPr/>
        </p:nvCxnSpPr>
        <p:spPr>
          <a:xfrm>
            <a:off x="563879" y="2665709"/>
            <a:ext cx="110642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3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3136"/>
              </p:ext>
            </p:extLst>
          </p:nvPr>
        </p:nvGraphicFramePr>
        <p:xfrm>
          <a:off x="1523999" y="1871667"/>
          <a:ext cx="9144001" cy="416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257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latin typeface="+mj-lt"/>
                        </a:rPr>
                        <a:t> H&amp;M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Uniqlo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>
                          <a:latin typeface="+mj-lt"/>
                        </a:rPr>
                        <a:t>0 – 10€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12.5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8.0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7.5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10 – 20€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35.7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27.2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          28.2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20 – 30€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26.2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35.0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30 – 40€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12.9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40 – 50€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11.5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50€+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         5.7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5374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6B864A-C06E-4F5C-B2C7-D0DCBF886CB3}"/>
              </a:ext>
            </a:extLst>
          </p:cNvPr>
          <p:cNvSpPr/>
          <p:nvPr/>
        </p:nvSpPr>
        <p:spPr>
          <a:xfrm>
            <a:off x="4116641" y="3188856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3F6F9D-DC3E-4B0A-876A-E370E708BAD9}"/>
              </a:ext>
            </a:extLst>
          </p:cNvPr>
          <p:cNvSpPr/>
          <p:nvPr/>
        </p:nvSpPr>
        <p:spPr>
          <a:xfrm>
            <a:off x="4139620" y="3786806"/>
            <a:ext cx="320040" cy="32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AEDA5F-80E1-453E-83E4-BEFB09E21905}"/>
              </a:ext>
            </a:extLst>
          </p:cNvPr>
          <p:cNvSpPr/>
          <p:nvPr/>
        </p:nvSpPr>
        <p:spPr>
          <a:xfrm>
            <a:off x="4162113" y="4403604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6E2D7D-C405-4B51-BB87-CA5774D57E1F}"/>
              </a:ext>
            </a:extLst>
          </p:cNvPr>
          <p:cNvSpPr/>
          <p:nvPr/>
        </p:nvSpPr>
        <p:spPr>
          <a:xfrm>
            <a:off x="4175508" y="2636136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69AF23-9349-4E6C-91B0-7E6893382064}"/>
              </a:ext>
            </a:extLst>
          </p:cNvPr>
          <p:cNvSpPr/>
          <p:nvPr/>
        </p:nvSpPr>
        <p:spPr>
          <a:xfrm>
            <a:off x="4188929" y="5026431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5BF870-8ED5-42BC-920B-2B86470E7D52}"/>
              </a:ext>
            </a:extLst>
          </p:cNvPr>
          <p:cNvSpPr/>
          <p:nvPr/>
        </p:nvSpPr>
        <p:spPr>
          <a:xfrm>
            <a:off x="4198761" y="5669099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792104-466B-4C86-AD3B-E39BD16F16E6}"/>
              </a:ext>
            </a:extLst>
          </p:cNvPr>
          <p:cNvSpPr/>
          <p:nvPr/>
        </p:nvSpPr>
        <p:spPr>
          <a:xfrm>
            <a:off x="6522123" y="3763946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5F57D2-B142-4F77-8404-A38E83C41133}"/>
              </a:ext>
            </a:extLst>
          </p:cNvPr>
          <p:cNvSpPr/>
          <p:nvPr/>
        </p:nvSpPr>
        <p:spPr>
          <a:xfrm>
            <a:off x="6541668" y="3209244"/>
            <a:ext cx="320040" cy="3200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75C5F6-16C8-444E-8C6D-DCA7FA81A2EE}"/>
              </a:ext>
            </a:extLst>
          </p:cNvPr>
          <p:cNvSpPr/>
          <p:nvPr/>
        </p:nvSpPr>
        <p:spPr>
          <a:xfrm>
            <a:off x="6559956" y="4401759"/>
            <a:ext cx="301752" cy="3017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8A3C26-A6E4-4C03-AB1D-0C9CF47AAC29}"/>
              </a:ext>
            </a:extLst>
          </p:cNvPr>
          <p:cNvSpPr/>
          <p:nvPr/>
        </p:nvSpPr>
        <p:spPr>
          <a:xfrm>
            <a:off x="6603045" y="5049291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D48142-9117-4B53-9674-234A2B2B2494}"/>
              </a:ext>
            </a:extLst>
          </p:cNvPr>
          <p:cNvSpPr/>
          <p:nvPr/>
        </p:nvSpPr>
        <p:spPr>
          <a:xfrm>
            <a:off x="6616317" y="5678931"/>
            <a:ext cx="137160" cy="1371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E91F1B-3CE0-4E2D-9A54-65E96200252A}"/>
              </a:ext>
            </a:extLst>
          </p:cNvPr>
          <p:cNvSpPr/>
          <p:nvPr/>
        </p:nvSpPr>
        <p:spPr>
          <a:xfrm>
            <a:off x="6593259" y="2642373"/>
            <a:ext cx="237744" cy="2377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04CF7B-9D0C-4362-95D1-667F9C494977}"/>
              </a:ext>
            </a:extLst>
          </p:cNvPr>
          <p:cNvSpPr/>
          <p:nvPr/>
        </p:nvSpPr>
        <p:spPr>
          <a:xfrm>
            <a:off x="9034579" y="2662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2B0F6E-BA8C-43CC-8A52-D31583ADB0EF}"/>
              </a:ext>
            </a:extLst>
          </p:cNvPr>
          <p:cNvSpPr/>
          <p:nvPr/>
        </p:nvSpPr>
        <p:spPr>
          <a:xfrm>
            <a:off x="8974516" y="3223145"/>
            <a:ext cx="329184" cy="329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64C03D-33F3-4FC1-9606-CE02F83A680E}"/>
              </a:ext>
            </a:extLst>
          </p:cNvPr>
          <p:cNvSpPr/>
          <p:nvPr/>
        </p:nvSpPr>
        <p:spPr>
          <a:xfrm>
            <a:off x="8987679" y="3801691"/>
            <a:ext cx="301752" cy="301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7C62F3-3F0A-429C-BDD8-C43841D27FF3}"/>
              </a:ext>
            </a:extLst>
          </p:cNvPr>
          <p:cNvSpPr/>
          <p:nvPr/>
        </p:nvSpPr>
        <p:spPr>
          <a:xfrm>
            <a:off x="9008402" y="4426363"/>
            <a:ext cx="283464" cy="28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54C37A-2764-4069-ADA0-E077842DB564}"/>
              </a:ext>
            </a:extLst>
          </p:cNvPr>
          <p:cNvSpPr/>
          <p:nvPr/>
        </p:nvSpPr>
        <p:spPr>
          <a:xfrm>
            <a:off x="9034579" y="5044749"/>
            <a:ext cx="210312" cy="210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F55A35-1609-47C8-906B-CD50614E318C}"/>
              </a:ext>
            </a:extLst>
          </p:cNvPr>
          <p:cNvSpPr/>
          <p:nvPr/>
        </p:nvSpPr>
        <p:spPr>
          <a:xfrm>
            <a:off x="9041365" y="5659955"/>
            <a:ext cx="192024" cy="192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30A6F-59B6-47FB-B33D-421520990466}"/>
              </a:ext>
            </a:extLst>
          </p:cNvPr>
          <p:cNvSpPr txBox="1"/>
          <p:nvPr/>
        </p:nvSpPr>
        <p:spPr>
          <a:xfrm>
            <a:off x="507164" y="1322509"/>
            <a:ext cx="110642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tabLst>
                <a:tab pos="7656513" algn="l"/>
              </a:tabLst>
            </a:pPr>
            <a:r>
              <a:rPr lang="en-US" sz="2400" dirty="0">
                <a:latin typeface="+mj-lt"/>
              </a:rPr>
              <a:t>Pricing strategy	</a:t>
            </a:r>
            <a:r>
              <a:rPr lang="en-US" i="1" dirty="0" err="1"/>
              <a:t>Retviews</a:t>
            </a:r>
            <a:r>
              <a:rPr lang="en-US" i="1" dirty="0"/>
              <a:t>. Women fashion. 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3335D7-286D-41CE-86BF-09B9EE3A64F5}"/>
              </a:ext>
            </a:extLst>
          </p:cNvPr>
          <p:cNvCxnSpPr/>
          <p:nvPr/>
        </p:nvCxnSpPr>
        <p:spPr>
          <a:xfrm>
            <a:off x="567923" y="1832107"/>
            <a:ext cx="108813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37C088-9FA6-FAD8-0067-3E0DC8E98509}"/>
              </a:ext>
            </a:extLst>
          </p:cNvPr>
          <p:cNvSpPr txBox="1"/>
          <p:nvPr/>
        </p:nvSpPr>
        <p:spPr>
          <a:xfrm>
            <a:off x="3307079" y="6040528"/>
            <a:ext cx="55778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Product price </a:t>
            </a:r>
            <a:r>
              <a:rPr lang="en-US" sz="2000" dirty="0"/>
              <a:t>list of 3 famous fashion brands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C48DB-12BF-D51B-8D0F-4D01E7B6472C}"/>
              </a:ext>
            </a:extLst>
          </p:cNvPr>
          <p:cNvSpPr txBox="1"/>
          <p:nvPr/>
        </p:nvSpPr>
        <p:spPr>
          <a:xfrm>
            <a:off x="10474124" y="6040528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Unit: %</a:t>
            </a:r>
          </a:p>
        </p:txBody>
      </p:sp>
    </p:spTree>
    <p:extLst>
      <p:ext uri="{BB962C8B-B14F-4D97-AF65-F5344CB8AC3E}">
        <p14:creationId xmlns:p14="http://schemas.microsoft.com/office/powerpoint/2010/main" val="3136806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C44FD7A-60BD-8954-DB47-4270E78D24DC}"/>
              </a:ext>
            </a:extLst>
          </p:cNvPr>
          <p:cNvGrpSpPr/>
          <p:nvPr/>
        </p:nvGrpSpPr>
        <p:grpSpPr>
          <a:xfrm>
            <a:off x="3161652" y="0"/>
            <a:ext cx="8565095" cy="2000548"/>
            <a:chOff x="2609178" y="335759"/>
            <a:chExt cx="8565095" cy="200054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3A4CF0-4D66-B33E-1105-90FFD5CF597A}"/>
                </a:ext>
              </a:extLst>
            </p:cNvPr>
            <p:cNvSpPr/>
            <p:nvPr/>
          </p:nvSpPr>
          <p:spPr>
            <a:xfrm>
              <a:off x="2898182" y="654803"/>
              <a:ext cx="6035040" cy="1280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Large number of retail stores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Expand retail network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Large team of designers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088C8A-1867-62E3-471D-23F277ACA9EB}"/>
                </a:ext>
              </a:extLst>
            </p:cNvPr>
            <p:cNvSpPr txBox="1"/>
            <p:nvPr/>
          </p:nvSpPr>
          <p:spPr>
            <a:xfrm>
              <a:off x="2609178" y="335759"/>
              <a:ext cx="994183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B3F87E-1D71-6D3B-3AD4-0C92304ABEA4}"/>
                </a:ext>
              </a:extLst>
            </p:cNvPr>
            <p:cNvSpPr/>
            <p:nvPr/>
          </p:nvSpPr>
          <p:spPr>
            <a:xfrm>
              <a:off x="8948720" y="651777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Strengths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F38576-1848-1809-AB68-8A88C31423F7}"/>
                </a:ext>
              </a:extLst>
            </p:cNvPr>
            <p:cNvCxnSpPr/>
            <p:nvPr/>
          </p:nvCxnSpPr>
          <p:spPr>
            <a:xfrm>
              <a:off x="11174273" y="651777"/>
              <a:ext cx="0" cy="128016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3F450-43BE-F6C6-91BF-C7BFDD2D0BA9}"/>
              </a:ext>
            </a:extLst>
          </p:cNvPr>
          <p:cNvGrpSpPr/>
          <p:nvPr/>
        </p:nvGrpSpPr>
        <p:grpSpPr>
          <a:xfrm>
            <a:off x="3078699" y="1611676"/>
            <a:ext cx="8648048" cy="2000548"/>
            <a:chOff x="2526225" y="1930785"/>
            <a:chExt cx="8648048" cy="20005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E6258F-D18A-0326-550F-4819BD900BA3}"/>
                </a:ext>
              </a:extLst>
            </p:cNvPr>
            <p:cNvSpPr/>
            <p:nvPr/>
          </p:nvSpPr>
          <p:spPr>
            <a:xfrm>
              <a:off x="2898182" y="2217549"/>
              <a:ext cx="6035040" cy="12801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Sustainability in fast fashion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Over-reliance on traditional stores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Diminish presence in the U.S. &amp; Asia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97EA7C-7B57-B55D-7E1F-295828C6E0E7}"/>
                </a:ext>
              </a:extLst>
            </p:cNvPr>
            <p:cNvSpPr txBox="1"/>
            <p:nvPr/>
          </p:nvSpPr>
          <p:spPr>
            <a:xfrm>
              <a:off x="2526225" y="1930785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D3DB8F-D41E-DA7B-F7D5-B7D3E3D50134}"/>
                </a:ext>
              </a:extLst>
            </p:cNvPr>
            <p:cNvSpPr/>
            <p:nvPr/>
          </p:nvSpPr>
          <p:spPr>
            <a:xfrm>
              <a:off x="8948720" y="2217549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Weaknesses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28EC41-F431-96BD-E08B-BCCB4410DA9C}"/>
                </a:ext>
              </a:extLst>
            </p:cNvPr>
            <p:cNvCxnSpPr/>
            <p:nvPr/>
          </p:nvCxnSpPr>
          <p:spPr>
            <a:xfrm>
              <a:off x="11174273" y="2217549"/>
              <a:ext cx="0" cy="12801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BEF69E-8E79-9284-E101-69B5303B298A}"/>
              </a:ext>
            </a:extLst>
          </p:cNvPr>
          <p:cNvGrpSpPr/>
          <p:nvPr/>
        </p:nvGrpSpPr>
        <p:grpSpPr>
          <a:xfrm>
            <a:off x="3078699" y="3232099"/>
            <a:ext cx="8648048" cy="2000548"/>
            <a:chOff x="2510727" y="3482211"/>
            <a:chExt cx="8648048" cy="20005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1FE35-F9C7-60CB-D68F-F17EFEC6574A}"/>
                </a:ext>
              </a:extLst>
            </p:cNvPr>
            <p:cNvSpPr/>
            <p:nvPr/>
          </p:nvSpPr>
          <p:spPr>
            <a:xfrm>
              <a:off x="2898182" y="3780295"/>
              <a:ext cx="603504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Apply technology: RFID, eCommerce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Invest in marketing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Market expansion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1B3DD-33BC-0873-E2E8-D77BB0C5D862}"/>
                </a:ext>
              </a:extLst>
            </p:cNvPr>
            <p:cNvSpPr txBox="1"/>
            <p:nvPr/>
          </p:nvSpPr>
          <p:spPr>
            <a:xfrm>
              <a:off x="2510727" y="3482211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EDD957-01B4-26C9-F67A-70DA40D56D19}"/>
                </a:ext>
              </a:extLst>
            </p:cNvPr>
            <p:cNvSpPr/>
            <p:nvPr/>
          </p:nvSpPr>
          <p:spPr>
            <a:xfrm>
              <a:off x="8933222" y="3767580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Opportunities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D6641D-F366-C9A3-CDCF-9CD24C387E6D}"/>
                </a:ext>
              </a:extLst>
            </p:cNvPr>
            <p:cNvCxnSpPr/>
            <p:nvPr/>
          </p:nvCxnSpPr>
          <p:spPr>
            <a:xfrm>
              <a:off x="11158775" y="3737381"/>
              <a:ext cx="0" cy="128016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532191-4FA7-9C95-4609-A2D1AE9CFF4B}"/>
              </a:ext>
            </a:extLst>
          </p:cNvPr>
          <p:cNvGrpSpPr/>
          <p:nvPr/>
        </p:nvGrpSpPr>
        <p:grpSpPr>
          <a:xfrm>
            <a:off x="3244010" y="4842491"/>
            <a:ext cx="8495128" cy="2000548"/>
            <a:chOff x="2694640" y="5049036"/>
            <a:chExt cx="8495128" cy="2000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718CF6-FAF1-71EC-86A3-0FD5E2E914CF}"/>
                </a:ext>
              </a:extLst>
            </p:cNvPr>
            <p:cNvSpPr/>
            <p:nvPr/>
          </p:nvSpPr>
          <p:spPr>
            <a:xfrm>
              <a:off x="2898182" y="5343041"/>
              <a:ext cx="6035040" cy="1280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Internal &amp; external competition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Impact from the COVID-19 pandemic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Environmental sustainability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FF673-E0A6-522F-702F-4407037C329C}"/>
                </a:ext>
              </a:extLst>
            </p:cNvPr>
            <p:cNvSpPr txBox="1"/>
            <p:nvPr/>
          </p:nvSpPr>
          <p:spPr>
            <a:xfrm>
              <a:off x="2694640" y="5049036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15A0E4-5A74-8D48-D926-9A7EAE4EC99D}"/>
                </a:ext>
              </a:extLst>
            </p:cNvPr>
            <p:cNvSpPr/>
            <p:nvPr/>
          </p:nvSpPr>
          <p:spPr>
            <a:xfrm>
              <a:off x="8933222" y="5343041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Threats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E60FF5-AB06-6509-3E72-D8721E79F6BF}"/>
                </a:ext>
              </a:extLst>
            </p:cNvPr>
            <p:cNvCxnSpPr/>
            <p:nvPr/>
          </p:nvCxnSpPr>
          <p:spPr>
            <a:xfrm>
              <a:off x="11189768" y="5343041"/>
              <a:ext cx="0" cy="128016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1C8230-A29E-A189-1FC7-B56119FD9D16}"/>
              </a:ext>
            </a:extLst>
          </p:cNvPr>
          <p:cNvSpPr txBox="1"/>
          <p:nvPr/>
        </p:nvSpPr>
        <p:spPr>
          <a:xfrm>
            <a:off x="317930" y="5277353"/>
            <a:ext cx="292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SWOT</a:t>
            </a:r>
          </a:p>
          <a:p>
            <a:r>
              <a:rPr lang="en-US" sz="4000" dirty="0"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18390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C262BF40-7FC3-8318-B629-A0E80043E83A}"/>
              </a:ext>
            </a:extLst>
          </p:cNvPr>
          <p:cNvGrpSpPr/>
          <p:nvPr/>
        </p:nvGrpSpPr>
        <p:grpSpPr>
          <a:xfrm>
            <a:off x="2175117" y="1519927"/>
            <a:ext cx="7841766" cy="4824418"/>
            <a:chOff x="2544816" y="1519927"/>
            <a:chExt cx="7841766" cy="48244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9E7616-5ED7-97B4-C372-35DF556BA63C}"/>
                </a:ext>
              </a:extLst>
            </p:cNvPr>
            <p:cNvGrpSpPr/>
            <p:nvPr/>
          </p:nvGrpSpPr>
          <p:grpSpPr>
            <a:xfrm>
              <a:off x="2668317" y="1519927"/>
              <a:ext cx="2834639" cy="548640"/>
              <a:chOff x="991891" y="1983783"/>
              <a:chExt cx="2834639" cy="5486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4E5FF86-5BC7-939D-9096-9CFC2B21CFA8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C044BE7-3427-1F7C-2FCB-920871B3247D}"/>
                  </a:ext>
                </a:extLst>
              </p:cNvPr>
              <p:cNvCxnSpPr>
                <a:stCxn id="7" idx="6"/>
              </p:cNvCxnSpPr>
              <p:nvPr/>
            </p:nvCxnSpPr>
            <p:spPr>
              <a:xfrm flipV="1">
                <a:off x="1540530" y="2247254"/>
                <a:ext cx="228600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10" descr="Research with solid fill">
              <a:extLst>
                <a:ext uri="{FF2B5EF4-FFF2-40B4-BE49-F238E27FC236}">
                  <a16:creationId xmlns:a16="http://schemas.microsoft.com/office/drawing/2014/main" id="{780EE625-ABEA-21F9-0750-CA6D433A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8317" y="2174141"/>
              <a:ext cx="640080" cy="640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F93B1-6B87-4EB6-338C-15B0AD3C90CB}"/>
                </a:ext>
              </a:extLst>
            </p:cNvPr>
            <p:cNvSpPr txBox="1"/>
            <p:nvPr/>
          </p:nvSpPr>
          <p:spPr>
            <a:xfrm>
              <a:off x="3285605" y="1818877"/>
              <a:ext cx="47548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Competitive</a:t>
              </a:r>
            </a:p>
            <a:p>
              <a:r>
                <a:rPr lang="en-US" sz="2400" dirty="0"/>
                <a:t>strategies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91A3E9-C7CB-B906-E1C9-42177A302BD2}"/>
                </a:ext>
              </a:extLst>
            </p:cNvPr>
            <p:cNvGrpSpPr/>
            <p:nvPr/>
          </p:nvGrpSpPr>
          <p:grpSpPr>
            <a:xfrm>
              <a:off x="6630399" y="2159809"/>
              <a:ext cx="2468879" cy="548640"/>
              <a:chOff x="991891" y="1983783"/>
              <a:chExt cx="2468879" cy="54864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472D37-111E-A1AC-68F5-8CB5442EF469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2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6EFBF02-54FF-E5B0-183D-FA730AB08B0D}"/>
                  </a:ext>
                </a:extLst>
              </p:cNvPr>
              <p:cNvCxnSpPr>
                <a:stCxn id="16" idx="6"/>
              </p:cNvCxnSpPr>
              <p:nvPr/>
            </p:nvCxnSpPr>
            <p:spPr>
              <a:xfrm flipV="1">
                <a:off x="1540530" y="2247254"/>
                <a:ext cx="192024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6DF1A-5513-9C7B-6F39-1433C3D87A70}"/>
                </a:ext>
              </a:extLst>
            </p:cNvPr>
            <p:cNvSpPr txBox="1"/>
            <p:nvPr/>
          </p:nvSpPr>
          <p:spPr>
            <a:xfrm>
              <a:off x="7266836" y="2504916"/>
              <a:ext cx="27432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Cost</a:t>
              </a:r>
              <a:r>
                <a:rPr lang="en-US" sz="2400" dirty="0"/>
                <a:t> control</a:t>
              </a:r>
            </a:p>
            <a:p>
              <a:r>
                <a:rPr lang="en-US" sz="2400" dirty="0"/>
                <a:t>&amp; </a:t>
              </a:r>
              <a:r>
                <a:rPr lang="en-US" sz="2400" dirty="0">
                  <a:latin typeface="+mj-lt"/>
                </a:rPr>
                <a:t>reduction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BA34E4-9B01-31D8-6274-7398B1F73334}"/>
                </a:ext>
              </a:extLst>
            </p:cNvPr>
            <p:cNvGrpSpPr/>
            <p:nvPr/>
          </p:nvGrpSpPr>
          <p:grpSpPr>
            <a:xfrm>
              <a:off x="3463223" y="3364079"/>
              <a:ext cx="2651759" cy="548640"/>
              <a:chOff x="1019709" y="2023739"/>
              <a:chExt cx="2651759" cy="54864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39EC593-E52D-7CF5-0D35-3E7423435151}"/>
                  </a:ext>
                </a:extLst>
              </p:cNvPr>
              <p:cNvSpPr/>
              <p:nvPr/>
            </p:nvSpPr>
            <p:spPr>
              <a:xfrm>
                <a:off x="1019709" y="2023739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3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D96E758-9018-74AE-DCFF-EE6CF7CB2D99}"/>
                  </a:ext>
                </a:extLst>
              </p:cNvPr>
              <p:cNvCxnSpPr>
                <a:stCxn id="20" idx="6"/>
              </p:cNvCxnSpPr>
              <p:nvPr/>
            </p:nvCxnSpPr>
            <p:spPr>
              <a:xfrm flipV="1">
                <a:off x="1568348" y="2287210"/>
                <a:ext cx="210312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104DB3-A025-968D-DF93-1B9F2BBA7989}"/>
                </a:ext>
              </a:extLst>
            </p:cNvPr>
            <p:cNvGrpSpPr/>
            <p:nvPr/>
          </p:nvGrpSpPr>
          <p:grpSpPr>
            <a:xfrm>
              <a:off x="7497764" y="4372280"/>
              <a:ext cx="1554479" cy="548640"/>
              <a:chOff x="991891" y="1983783"/>
              <a:chExt cx="1554479" cy="54864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7AAE5D1-C54A-8D13-D254-2CEED2475FD0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4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D208CE-2658-5576-2708-6C66FBA897DA}"/>
                  </a:ext>
                </a:extLst>
              </p:cNvPr>
              <p:cNvCxnSpPr>
                <a:stCxn id="23" idx="6"/>
              </p:cNvCxnSpPr>
              <p:nvPr/>
            </p:nvCxnSpPr>
            <p:spPr>
              <a:xfrm flipV="1">
                <a:off x="1540530" y="2247254"/>
                <a:ext cx="100584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115B9F-6721-D1BF-CC2C-79EA34A301A8}"/>
                </a:ext>
              </a:extLst>
            </p:cNvPr>
            <p:cNvGrpSpPr/>
            <p:nvPr/>
          </p:nvGrpSpPr>
          <p:grpSpPr>
            <a:xfrm>
              <a:off x="3285605" y="5089455"/>
              <a:ext cx="2743199" cy="548640"/>
              <a:chOff x="991891" y="1983783"/>
              <a:chExt cx="2743199" cy="54864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5ED24EE-DC1D-5AB8-C387-679C335D1A8C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5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6C0856-8E2C-8D6B-2DBB-431E7037AF7F}"/>
                  </a:ext>
                </a:extLst>
              </p:cNvPr>
              <p:cNvCxnSpPr>
                <a:stCxn id="26" idx="6"/>
              </p:cNvCxnSpPr>
              <p:nvPr/>
            </p:nvCxnSpPr>
            <p:spPr>
              <a:xfrm flipV="1">
                <a:off x="1540530" y="2247254"/>
                <a:ext cx="219456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7A15A-7937-156F-22CE-7B6B4B5561C5}"/>
                </a:ext>
              </a:extLst>
            </p:cNvPr>
            <p:cNvSpPr txBox="1"/>
            <p:nvPr/>
          </p:nvSpPr>
          <p:spPr>
            <a:xfrm>
              <a:off x="4160204" y="3685563"/>
              <a:ext cx="47548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Develop</a:t>
              </a:r>
            </a:p>
            <a:p>
              <a:r>
                <a:rPr lang="en-US" sz="2400" dirty="0">
                  <a:latin typeface="+mj-lt"/>
                </a:rPr>
                <a:t>e-commerce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D1D823-F82F-1E3A-A1BB-164DA1E5CC7F}"/>
                </a:ext>
              </a:extLst>
            </p:cNvPr>
            <p:cNvSpPr txBox="1"/>
            <p:nvPr/>
          </p:nvSpPr>
          <p:spPr>
            <a:xfrm>
              <a:off x="8176257" y="4715033"/>
              <a:ext cx="1828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+mj-lt"/>
                </a:rPr>
                <a:t>Legal</a:t>
              </a:r>
            </a:p>
            <a:p>
              <a:r>
                <a:rPr lang="en-US" sz="2400" dirty="0"/>
                <a:t>&amp; </a:t>
              </a:r>
              <a:r>
                <a:rPr lang="en-US" sz="2400" dirty="0">
                  <a:latin typeface="+mj-lt"/>
                </a:rPr>
                <a:t>political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DA61BE-3E62-7D7F-10B9-48EB06D5B84D}"/>
                </a:ext>
              </a:extLst>
            </p:cNvPr>
            <p:cNvSpPr txBox="1"/>
            <p:nvPr/>
          </p:nvSpPr>
          <p:spPr>
            <a:xfrm>
              <a:off x="3898559" y="5422754"/>
              <a:ext cx="23774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Sustainable</a:t>
              </a:r>
              <a:r>
                <a:rPr lang="en-US" sz="2400" dirty="0"/>
                <a:t> &amp;</a:t>
              </a:r>
            </a:p>
            <a:p>
              <a:r>
                <a:rPr lang="en-US" sz="2400" dirty="0">
                  <a:latin typeface="+mj-lt"/>
                </a:rPr>
                <a:t>green</a:t>
              </a:r>
              <a:r>
                <a:rPr lang="en-US" sz="2400" dirty="0"/>
                <a:t> fashion</a:t>
              </a:r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3A926680-F2DF-4E44-83A3-6EAF61A86605}"/>
                </a:ext>
              </a:extLst>
            </p:cNvPr>
            <p:cNvSpPr/>
            <p:nvPr/>
          </p:nvSpPr>
          <p:spPr>
            <a:xfrm rot="16200000">
              <a:off x="4282178" y="1109694"/>
              <a:ext cx="274320" cy="365760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6C05F16E-593D-4768-1930-D098F0C1394A}"/>
                </a:ext>
              </a:extLst>
            </p:cNvPr>
            <p:cNvSpPr/>
            <p:nvPr/>
          </p:nvSpPr>
          <p:spPr>
            <a:xfrm rot="5400000" flipV="1">
              <a:off x="6842498" y="1236715"/>
              <a:ext cx="182880" cy="137160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F856E6-954B-4CA3-B9A9-352ABDC534F8}"/>
                </a:ext>
              </a:extLst>
            </p:cNvPr>
            <p:cNvCxnSpPr/>
            <p:nvPr/>
          </p:nvCxnSpPr>
          <p:spPr>
            <a:xfrm flipV="1">
              <a:off x="6248138" y="2017511"/>
              <a:ext cx="0" cy="8229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2A05884B-6A5A-E60C-2F3C-9FF0B2221787}"/>
                </a:ext>
              </a:extLst>
            </p:cNvPr>
            <p:cNvSpPr/>
            <p:nvPr/>
          </p:nvSpPr>
          <p:spPr>
            <a:xfrm rot="10800000" flipV="1">
              <a:off x="9333981" y="2951593"/>
              <a:ext cx="274320" cy="109728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F7D17BF-1259-AA6C-83FB-6D6D37AB02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07903" y="4049070"/>
              <a:ext cx="2926078" cy="274320"/>
            </a:xfrm>
            <a:prstGeom prst="bentConnector3">
              <a:avLst>
                <a:gd name="adj1" fmla="val 8178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FBDF6166-D2A7-5E56-69D9-9F0F7485704B}"/>
                </a:ext>
              </a:extLst>
            </p:cNvPr>
            <p:cNvSpPr/>
            <p:nvPr/>
          </p:nvSpPr>
          <p:spPr>
            <a:xfrm rot="10800000" flipH="1" flipV="1">
              <a:off x="2823914" y="4284346"/>
              <a:ext cx="274320" cy="54864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CFB669E-A9C1-0EC1-C564-820A9C4AEBD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100795" y="4836777"/>
              <a:ext cx="3200400" cy="274320"/>
            </a:xfrm>
            <a:prstGeom prst="bentConnector3">
              <a:avLst>
                <a:gd name="adj1" fmla="val 99778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52" descr="Open hand with plant with solid fill">
              <a:extLst>
                <a:ext uri="{FF2B5EF4-FFF2-40B4-BE49-F238E27FC236}">
                  <a16:creationId xmlns:a16="http://schemas.microsoft.com/office/drawing/2014/main" id="{D7CFFD45-0F7D-F7DA-E843-6FAD113F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11306" y="5431360"/>
              <a:ext cx="731520" cy="731520"/>
            </a:xfrm>
            <a:prstGeom prst="rect">
              <a:avLst/>
            </a:prstGeom>
          </p:spPr>
        </p:pic>
        <p:pic>
          <p:nvPicPr>
            <p:cNvPr id="55" name="Graphic 54" descr="Connections with solid fill">
              <a:extLst>
                <a:ext uri="{FF2B5EF4-FFF2-40B4-BE49-F238E27FC236}">
                  <a16:creationId xmlns:a16="http://schemas.microsoft.com/office/drawing/2014/main" id="{66284C50-141E-070F-6860-68C861ED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1912" y="3914614"/>
              <a:ext cx="822960" cy="822960"/>
            </a:xfrm>
            <a:prstGeom prst="rect">
              <a:avLst/>
            </a:prstGeom>
          </p:spPr>
        </p:pic>
        <p:pic>
          <p:nvPicPr>
            <p:cNvPr id="58" name="Graphic 57" descr="Gavel with solid fill">
              <a:extLst>
                <a:ext uri="{FF2B5EF4-FFF2-40B4-BE49-F238E27FC236}">
                  <a16:creationId xmlns:a16="http://schemas.microsoft.com/office/drawing/2014/main" id="{0B334C4F-C241-940A-DD09-4BD68446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64355" y="4365372"/>
              <a:ext cx="731520" cy="731520"/>
            </a:xfrm>
            <a:prstGeom prst="rect">
              <a:avLst/>
            </a:prstGeom>
          </p:spPr>
        </p:pic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47D0399E-4FBE-36AB-B6AF-DF31D62E2B3A}"/>
                </a:ext>
              </a:extLst>
            </p:cNvPr>
            <p:cNvSpPr/>
            <p:nvPr/>
          </p:nvSpPr>
          <p:spPr>
            <a:xfrm rot="10800000" flipV="1">
              <a:off x="10112262" y="5298748"/>
              <a:ext cx="274320" cy="73152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Downward trend graph with solid fill">
              <a:extLst>
                <a:ext uri="{FF2B5EF4-FFF2-40B4-BE49-F238E27FC236}">
                  <a16:creationId xmlns:a16="http://schemas.microsoft.com/office/drawing/2014/main" id="{C1D610B8-6C43-7950-D05E-E4C65B693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42481" y="2767024"/>
              <a:ext cx="731520" cy="731520"/>
            </a:xfrm>
            <a:prstGeom prst="rect">
              <a:avLst/>
            </a:prstGeom>
          </p:spPr>
        </p:pic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B1A708A-9C64-615D-7808-BE572B5C91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97462" y="6025720"/>
              <a:ext cx="4114800" cy="2743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FDEBF94-E272-89C4-A9A5-92DDEA4B98F5}"/>
                </a:ext>
              </a:extLst>
            </p:cNvPr>
            <p:cNvSpPr/>
            <p:nvPr/>
          </p:nvSpPr>
          <p:spPr>
            <a:xfrm>
              <a:off x="2544816" y="2749031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6E20A2F-0971-C973-DA9A-23EAADE5ABE0}"/>
                </a:ext>
              </a:extLst>
            </p:cNvPr>
            <p:cNvSpPr/>
            <p:nvPr/>
          </p:nvSpPr>
          <p:spPr>
            <a:xfrm>
              <a:off x="7568994" y="2009116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445029-B7E7-0C66-8882-67254B5D202D}"/>
                </a:ext>
              </a:extLst>
            </p:cNvPr>
            <p:cNvSpPr/>
            <p:nvPr/>
          </p:nvSpPr>
          <p:spPr>
            <a:xfrm>
              <a:off x="9288261" y="2909379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9E35511-A7A6-1EB4-5563-C2161BDFBE76}"/>
                </a:ext>
              </a:extLst>
            </p:cNvPr>
            <p:cNvSpPr/>
            <p:nvPr/>
          </p:nvSpPr>
          <p:spPr>
            <a:xfrm>
              <a:off x="6390074" y="4277670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DFA73B-7693-74CD-6E57-6384AAFC1449}"/>
                </a:ext>
              </a:extLst>
            </p:cNvPr>
            <p:cNvSpPr/>
            <p:nvPr/>
          </p:nvSpPr>
          <p:spPr>
            <a:xfrm>
              <a:off x="3075211" y="4234654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5D70F18-BFB9-6ED9-11F3-C5D3969B4169}"/>
                </a:ext>
              </a:extLst>
            </p:cNvPr>
            <p:cNvSpPr/>
            <p:nvPr/>
          </p:nvSpPr>
          <p:spPr>
            <a:xfrm>
              <a:off x="6248138" y="5130147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84FADF-8E11-6F46-DB18-41879A2DA299}"/>
                </a:ext>
              </a:extLst>
            </p:cNvPr>
            <p:cNvSpPr/>
            <p:nvPr/>
          </p:nvSpPr>
          <p:spPr>
            <a:xfrm>
              <a:off x="10075002" y="5253028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D634E1D-7D49-5F17-C7D6-28D2AFF24CAC}"/>
                </a:ext>
              </a:extLst>
            </p:cNvPr>
            <p:cNvSpPr/>
            <p:nvPr/>
          </p:nvSpPr>
          <p:spPr>
            <a:xfrm>
              <a:off x="5937364" y="6252905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B70F59-6594-D3B9-561B-27D170605177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SUGGESTED SOLUTIONS</a:t>
            </a:r>
          </a:p>
        </p:txBody>
      </p:sp>
    </p:spTree>
    <p:extLst>
      <p:ext uri="{BB962C8B-B14F-4D97-AF65-F5344CB8AC3E}">
        <p14:creationId xmlns:p14="http://schemas.microsoft.com/office/powerpoint/2010/main" val="162187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7150124" y="981166"/>
            <a:ext cx="5120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Verdana" panose="020B0604030504040204" pitchFamily="34" charset="0"/>
              </a:rPr>
              <a:t>SUPPLY CHAIN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7318917" y="2408602"/>
            <a:ext cx="457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3864845B-5730-4919-B74B-2937000EC373}"/>
              </a:ext>
            </a:extLst>
          </p:cNvPr>
          <p:cNvGrpSpPr/>
          <p:nvPr/>
        </p:nvGrpSpPr>
        <p:grpSpPr>
          <a:xfrm>
            <a:off x="7769601" y="2969837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29" name="Group 5128">
              <a:extLst>
                <a:ext uri="{FF2B5EF4-FFF2-40B4-BE49-F238E27FC236}">
                  <a16:creationId xmlns:a16="http://schemas.microsoft.com/office/drawing/2014/main" id="{FA723250-0EC1-4FE5-9846-8861B4BFF6C5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127" name="Straight Connector 5126">
                <a:extLst>
                  <a:ext uri="{FF2B5EF4-FFF2-40B4-BE49-F238E27FC236}">
                    <a16:creationId xmlns:a16="http://schemas.microsoft.com/office/drawing/2014/main" id="{C24B00A3-8130-4DE9-AC33-E8F5EC7BFD7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4B4D118-9B7C-4009-822B-5FCFE2848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1" name="Group 5130">
              <a:extLst>
                <a:ext uri="{FF2B5EF4-FFF2-40B4-BE49-F238E27FC236}">
                  <a16:creationId xmlns:a16="http://schemas.microsoft.com/office/drawing/2014/main" id="{DF1D5726-6EB5-46B5-BCF7-B55AEEB2C065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F47FBB-5A8E-459B-BBB5-377FE05093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20D302-B026-4A1F-A9FC-D30F1E41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33" name="TextBox 5132">
            <a:extLst>
              <a:ext uri="{FF2B5EF4-FFF2-40B4-BE49-F238E27FC236}">
                <a16:creationId xmlns:a16="http://schemas.microsoft.com/office/drawing/2014/main" id="{528873DA-7B8F-42D5-8C61-E2BAC2337CFC}"/>
              </a:ext>
            </a:extLst>
          </p:cNvPr>
          <p:cNvSpPr txBox="1"/>
          <p:nvPr/>
        </p:nvSpPr>
        <p:spPr>
          <a:xfrm>
            <a:off x="8436313" y="3040613"/>
            <a:ext cx="256032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Model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FCC5B8-4CF4-416F-85F8-E7BD15B1C998}"/>
              </a:ext>
            </a:extLst>
          </p:cNvPr>
          <p:cNvSpPr txBox="1"/>
          <p:nvPr/>
        </p:nvSpPr>
        <p:spPr>
          <a:xfrm>
            <a:off x="8436313" y="4082001"/>
            <a:ext cx="32918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Core Activities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8474C0F-D13B-4AEF-878E-4B0022A317CA}"/>
              </a:ext>
            </a:extLst>
          </p:cNvPr>
          <p:cNvGrpSpPr/>
          <p:nvPr/>
        </p:nvGrpSpPr>
        <p:grpSpPr>
          <a:xfrm>
            <a:off x="7769601" y="4024209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3DBFB62-14C7-4077-A3B4-A7E4EB96D7D3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FD57053-EAEA-447B-B936-374BFCC1C43E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52BC6FB-C528-4A50-A0BF-1AC67A278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6D0F263-7AAE-471C-A83E-E17855439788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F468FCF-209A-4F0A-8C7E-30D5ACE2B79A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341B2E-7E2C-48C4-9B48-128D756B4B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4" name="Picture 4" descr="The Importance of Creating a Sustainable Supply Chain Management System |  legalzoom.com">
            <a:extLst>
              <a:ext uri="{FF2B5EF4-FFF2-40B4-BE49-F238E27FC236}">
                <a16:creationId xmlns:a16="http://schemas.microsoft.com/office/drawing/2014/main" id="{92D35A1B-0F9A-444B-A734-CF2545140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"/>
          <a:stretch/>
        </p:blipFill>
        <p:spPr bwMode="auto">
          <a:xfrm>
            <a:off x="278730" y="782187"/>
            <a:ext cx="6608376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1B66E06-64F2-4D9D-B938-C268E7D2A8B0}"/>
              </a:ext>
            </a:extLst>
          </p:cNvPr>
          <p:cNvSpPr txBox="1"/>
          <p:nvPr/>
        </p:nvSpPr>
        <p:spPr>
          <a:xfrm>
            <a:off x="8436313" y="4892467"/>
            <a:ext cx="329184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Measuring Performance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31A320-ACA1-4F66-9098-BF4E896FA98A}"/>
              </a:ext>
            </a:extLst>
          </p:cNvPr>
          <p:cNvGrpSpPr/>
          <p:nvPr/>
        </p:nvGrpSpPr>
        <p:grpSpPr>
          <a:xfrm>
            <a:off x="7769601" y="4989655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0701820-0E6C-4BF0-AE89-A61F84D636BD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8260BC7-20B6-4B70-B3FC-D56505E9C13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138BBB-1D60-4386-90C7-AF49FED1DE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28C65C-4C96-4054-B14D-6F6C98FCC386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D0D0526-64CE-41BE-95BB-E7D088353B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8A85C3-65BE-49CD-8C3B-4D95729D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728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68F49D-5404-BBB7-5B3F-AC38C6985272}"/>
              </a:ext>
            </a:extLst>
          </p:cNvPr>
          <p:cNvSpPr/>
          <p:nvPr/>
        </p:nvSpPr>
        <p:spPr>
          <a:xfrm>
            <a:off x="9608071" y="2138060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7768-786F-3088-6283-7548805A155C}"/>
              </a:ext>
            </a:extLst>
          </p:cNvPr>
          <p:cNvSpPr/>
          <p:nvPr/>
        </p:nvSpPr>
        <p:spPr>
          <a:xfrm>
            <a:off x="5990650" y="2138060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E9B5-8240-4AAB-9144-B4143A98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7026" y="3328009"/>
            <a:ext cx="1234440" cy="822960"/>
          </a:xfrm>
          <a:prstGeom prst="roundRect">
            <a:avLst>
              <a:gd name="adj" fmla="val 0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C0D3A-F4A5-47F5-828E-7B722268D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7869" y="3279314"/>
            <a:ext cx="1097280" cy="822960"/>
          </a:xfrm>
          <a:prstGeom prst="rect">
            <a:avLst/>
          </a:prstGeom>
        </p:spPr>
      </p:pic>
      <p:pic>
        <p:nvPicPr>
          <p:cNvPr id="2052" name="Picture 4" descr="ZARA on Twitter: &amp;quot;@truePowerPowl Please note that,not only are our boxes  100% recycled, but also the plastic wrap is made up to a 55% of our own  residue.(1/3)&amp;quot; / Twitter">
            <a:extLst>
              <a:ext uri="{FF2B5EF4-FFF2-40B4-BE49-F238E27FC236}">
                <a16:creationId xmlns:a16="http://schemas.microsoft.com/office/drawing/2014/main" id="{13634AB5-120E-45A5-A0FC-F4BA68A6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85" y="3235740"/>
            <a:ext cx="127392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B3797D-6F2C-4E51-828C-AF5873A4B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7494" y="3215545"/>
            <a:ext cx="1175657" cy="822960"/>
          </a:xfrm>
          <a:prstGeom prst="rect">
            <a:avLst/>
          </a:prstGeom>
        </p:spPr>
      </p:pic>
      <p:pic>
        <p:nvPicPr>
          <p:cNvPr id="2056" name="Picture 8" descr="Store chính thức của Zara sẽ mở ở Việt Nam hè này!">
            <a:extLst>
              <a:ext uri="{FF2B5EF4-FFF2-40B4-BE49-F238E27FC236}">
                <a16:creationId xmlns:a16="http://schemas.microsoft.com/office/drawing/2014/main" id="{E420FB62-E854-4E07-889E-B98602D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193" y="3271754"/>
            <a:ext cx="1298556" cy="73152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7B0686-1D8C-4B5D-BA79-197B69930171}"/>
              </a:ext>
            </a:extLst>
          </p:cNvPr>
          <p:cNvCxnSpPr/>
          <p:nvPr/>
        </p:nvCxnSpPr>
        <p:spPr>
          <a:xfrm flipV="1">
            <a:off x="2284470" y="1492805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078177-C636-4549-9030-2322C7ED27E7}"/>
              </a:ext>
            </a:extLst>
          </p:cNvPr>
          <p:cNvCxnSpPr/>
          <p:nvPr/>
        </p:nvCxnSpPr>
        <p:spPr>
          <a:xfrm flipV="1">
            <a:off x="9605389" y="1492805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316B2C-C9A4-4DCE-97C1-8CA9E1E37F51}"/>
              </a:ext>
            </a:extLst>
          </p:cNvPr>
          <p:cNvCxnSpPr/>
          <p:nvPr/>
        </p:nvCxnSpPr>
        <p:spPr>
          <a:xfrm>
            <a:off x="2376088" y="1894453"/>
            <a:ext cx="713232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B9C782-4C7F-41FC-B393-E815EC853717}"/>
              </a:ext>
            </a:extLst>
          </p:cNvPr>
          <p:cNvSpPr txBox="1"/>
          <p:nvPr/>
        </p:nvSpPr>
        <p:spPr>
          <a:xfrm>
            <a:off x="5030530" y="14377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2 – 3 weeks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206ED6-2376-4807-AD3C-35A5D5000E0D}"/>
              </a:ext>
            </a:extLst>
          </p:cNvPr>
          <p:cNvCxnSpPr/>
          <p:nvPr/>
        </p:nvCxnSpPr>
        <p:spPr>
          <a:xfrm flipV="1">
            <a:off x="2682734" y="4655771"/>
            <a:ext cx="0" cy="1371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8EE6E5-9F75-4BE4-97B2-61F993A227D4}"/>
              </a:ext>
            </a:extLst>
          </p:cNvPr>
          <p:cNvCxnSpPr/>
          <p:nvPr/>
        </p:nvCxnSpPr>
        <p:spPr>
          <a:xfrm flipV="1">
            <a:off x="3203843" y="4636107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0D8C4F-7E71-4369-A987-006B7C388B68}"/>
              </a:ext>
            </a:extLst>
          </p:cNvPr>
          <p:cNvCxnSpPr/>
          <p:nvPr/>
        </p:nvCxnSpPr>
        <p:spPr>
          <a:xfrm flipV="1">
            <a:off x="8823305" y="461644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EDC0C6-3809-4D81-A5DC-C37B7C50E09E}"/>
              </a:ext>
            </a:extLst>
          </p:cNvPr>
          <p:cNvCxnSpPr/>
          <p:nvPr/>
        </p:nvCxnSpPr>
        <p:spPr>
          <a:xfrm flipV="1">
            <a:off x="10082926" y="461644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E19F17-2401-423B-899E-75CDF2524FA8}"/>
              </a:ext>
            </a:extLst>
          </p:cNvPr>
          <p:cNvCxnSpPr/>
          <p:nvPr/>
        </p:nvCxnSpPr>
        <p:spPr>
          <a:xfrm>
            <a:off x="3203843" y="5550507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DD13AE-A6B9-431D-9BDC-964AE54D869C}"/>
              </a:ext>
            </a:extLst>
          </p:cNvPr>
          <p:cNvCxnSpPr/>
          <p:nvPr/>
        </p:nvCxnSpPr>
        <p:spPr>
          <a:xfrm>
            <a:off x="10544424" y="4636107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DF945E-EE39-4CFE-BDB9-FAF105CE272F}"/>
              </a:ext>
            </a:extLst>
          </p:cNvPr>
          <p:cNvCxnSpPr/>
          <p:nvPr/>
        </p:nvCxnSpPr>
        <p:spPr>
          <a:xfrm>
            <a:off x="10987493" y="4636107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51473D-5975-4828-9275-D390FF740CDB}"/>
              </a:ext>
            </a:extLst>
          </p:cNvPr>
          <p:cNvCxnSpPr/>
          <p:nvPr/>
        </p:nvCxnSpPr>
        <p:spPr>
          <a:xfrm>
            <a:off x="3682126" y="4636107"/>
            <a:ext cx="0" cy="4572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F4B742-5B36-4750-8633-2CCB5DD65989}"/>
              </a:ext>
            </a:extLst>
          </p:cNvPr>
          <p:cNvCxnSpPr/>
          <p:nvPr/>
        </p:nvCxnSpPr>
        <p:spPr>
          <a:xfrm>
            <a:off x="3682126" y="5073642"/>
            <a:ext cx="64008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60970B-8E64-408F-88B3-8BF2D775AC67}"/>
              </a:ext>
            </a:extLst>
          </p:cNvPr>
          <p:cNvCxnSpPr/>
          <p:nvPr/>
        </p:nvCxnSpPr>
        <p:spPr>
          <a:xfrm>
            <a:off x="2682734" y="6027371"/>
            <a:ext cx="832104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D44521-D152-41F4-939C-F1DFFC09C24B}"/>
              </a:ext>
            </a:extLst>
          </p:cNvPr>
          <p:cNvSpPr txBox="1"/>
          <p:nvPr/>
        </p:nvSpPr>
        <p:spPr>
          <a:xfrm>
            <a:off x="5121970" y="4655149"/>
            <a:ext cx="347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Warehouse distribution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BBE74E-19BF-40E3-9FBF-DCDD9635AEED}"/>
              </a:ext>
            </a:extLst>
          </p:cNvPr>
          <p:cNvSpPr txBox="1"/>
          <p:nvPr/>
        </p:nvSpPr>
        <p:spPr>
          <a:xfrm>
            <a:off x="5517591" y="515351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Sales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0B9EC-D6E1-9ABD-9FE3-741AEF91AB4D}"/>
              </a:ext>
            </a:extLst>
          </p:cNvPr>
          <p:cNvSpPr/>
          <p:nvPr/>
        </p:nvSpPr>
        <p:spPr>
          <a:xfrm>
            <a:off x="2293568" y="2170998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D08F5F-F6AD-452E-9360-A048F06F7B3C}"/>
              </a:ext>
            </a:extLst>
          </p:cNvPr>
          <p:cNvSpPr txBox="1"/>
          <p:nvPr/>
        </p:nvSpPr>
        <p:spPr>
          <a:xfrm>
            <a:off x="3125803" y="561821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Market research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C4D6C2-6FA9-4DCA-ACF5-60187AD97DD9}"/>
              </a:ext>
            </a:extLst>
          </p:cNvPr>
          <p:cNvSpPr txBox="1"/>
          <p:nvPr/>
        </p:nvSpPr>
        <p:spPr>
          <a:xfrm>
            <a:off x="3472882" y="6196306"/>
            <a:ext cx="530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elements in </a:t>
            </a:r>
            <a:r>
              <a:rPr lang="en-US" sz="2000" b="1" dirty="0">
                <a:latin typeface="+mj-lt"/>
              </a:rPr>
              <a:t>Zara</a:t>
            </a:r>
            <a:r>
              <a:rPr lang="en-US" sz="2000" b="1" dirty="0"/>
              <a:t>'s supply chain</a:t>
            </a:r>
            <a:endParaRPr lang="en-US" sz="2000" b="1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81EDC-5C39-A694-19C2-44D1928E0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79118"/>
              </p:ext>
            </p:extLst>
          </p:nvPr>
        </p:nvGraphicFramePr>
        <p:xfrm>
          <a:off x="481781" y="2236022"/>
          <a:ext cx="109728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1963448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8530217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740811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4481537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210920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90528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Raw Materials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Design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Manufacture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Package &amp;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Label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Deliver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Zara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529931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5098C618-3869-4C4B-8EC5-91DFB1AC4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280" y="3373729"/>
            <a:ext cx="1409376" cy="7315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0E861-D37C-4587-977A-C3FAFDF14F5C}"/>
              </a:ext>
            </a:extLst>
          </p:cNvPr>
          <p:cNvSpPr txBox="1"/>
          <p:nvPr/>
        </p:nvSpPr>
        <p:spPr>
          <a:xfrm>
            <a:off x="9278473" y="1570369"/>
            <a:ext cx="256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VERTICAL INTEGRATION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233569-CF9F-4464-A667-FBF6E903A666}"/>
              </a:ext>
            </a:extLst>
          </p:cNvPr>
          <p:cNvGrpSpPr/>
          <p:nvPr/>
        </p:nvGrpSpPr>
        <p:grpSpPr>
          <a:xfrm>
            <a:off x="560439" y="1519086"/>
            <a:ext cx="8030884" cy="5061206"/>
            <a:chOff x="481781" y="1489590"/>
            <a:chExt cx="8030884" cy="5061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33B410-4D71-408D-A1DF-DB67AA4189A8}"/>
                </a:ext>
              </a:extLst>
            </p:cNvPr>
            <p:cNvSpPr/>
            <p:nvPr/>
          </p:nvSpPr>
          <p:spPr>
            <a:xfrm>
              <a:off x="3376729" y="2229593"/>
              <a:ext cx="2377440" cy="23774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5,710 Isometric Warehouse Illustrations &amp;amp; Clip Art - iStock">
              <a:extLst>
                <a:ext uri="{FF2B5EF4-FFF2-40B4-BE49-F238E27FC236}">
                  <a16:creationId xmlns:a16="http://schemas.microsoft.com/office/drawing/2014/main" id="{F902E0F4-8CBB-404C-80E6-796A47144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504" y="2297959"/>
              <a:ext cx="1924958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D8A76-1C30-4FA1-AD9F-C203204125B4}"/>
                </a:ext>
              </a:extLst>
            </p:cNvPr>
            <p:cNvSpPr txBox="1"/>
            <p:nvPr/>
          </p:nvSpPr>
          <p:spPr>
            <a:xfrm>
              <a:off x="3619662" y="3578119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DISTRIBUTION CENTER –</a:t>
              </a:r>
            </a:p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THE CUBE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614F14-AD28-40D0-8B2D-84A0495E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5031" y="2003224"/>
              <a:ext cx="92517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EC18-2EAA-440A-A192-5C6764E400CF}"/>
                </a:ext>
              </a:extLst>
            </p:cNvPr>
            <p:cNvSpPr txBox="1"/>
            <p:nvPr/>
          </p:nvSpPr>
          <p:spPr>
            <a:xfrm>
              <a:off x="615544" y="3015405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SUPPLIERS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AEC57-086F-4393-93F2-E9B3D082F10F}"/>
                </a:ext>
              </a:extLst>
            </p:cNvPr>
            <p:cNvSpPr/>
            <p:nvPr/>
          </p:nvSpPr>
          <p:spPr>
            <a:xfrm>
              <a:off x="481781" y="1589513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9BAD06-AADF-4146-8BEE-043E8AF0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1489" y="4797131"/>
              <a:ext cx="1332411" cy="109728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225E85-261B-40C3-B40D-B4D572AD221F}"/>
                </a:ext>
              </a:extLst>
            </p:cNvPr>
            <p:cNvSpPr/>
            <p:nvPr/>
          </p:nvSpPr>
          <p:spPr>
            <a:xfrm>
              <a:off x="896270" y="4630556"/>
              <a:ext cx="1920240" cy="19202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9D32C7-33E5-42B2-B7F1-B09DAAD91BE3}"/>
                </a:ext>
              </a:extLst>
            </p:cNvPr>
            <p:cNvSpPr txBox="1"/>
            <p:nvPr/>
          </p:nvSpPr>
          <p:spPr>
            <a:xfrm>
              <a:off x="953295" y="5966042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FACTORIES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54E437-3BC8-4AF6-9798-714F1DF1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39876" y="1815313"/>
              <a:ext cx="1382843" cy="82296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B33D20-BB51-4F87-B732-D1D34F6E7E36}"/>
                </a:ext>
              </a:extLst>
            </p:cNvPr>
            <p:cNvSpPr/>
            <p:nvPr/>
          </p:nvSpPr>
          <p:spPr>
            <a:xfrm>
              <a:off x="6616897" y="1589513"/>
              <a:ext cx="18288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244308-A054-4ED3-84E9-86DEA5253787}"/>
                </a:ext>
              </a:extLst>
            </p:cNvPr>
            <p:cNvSpPr txBox="1"/>
            <p:nvPr/>
          </p:nvSpPr>
          <p:spPr>
            <a:xfrm>
              <a:off x="6854277" y="2729064"/>
              <a:ext cx="137160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ZARA STORES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DA01D6-671E-4FF6-8B8E-DD0CAFB3F34E}"/>
                </a:ext>
              </a:extLst>
            </p:cNvPr>
            <p:cNvSpPr/>
            <p:nvPr/>
          </p:nvSpPr>
          <p:spPr>
            <a:xfrm>
              <a:off x="6468052" y="4352577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328,422 Customer Illustrations &amp;amp; Clip Art - iStock">
              <a:extLst>
                <a:ext uri="{FF2B5EF4-FFF2-40B4-BE49-F238E27FC236}">
                  <a16:creationId xmlns:a16="http://schemas.microsoft.com/office/drawing/2014/main" id="{922061A6-71FD-45D7-BC13-55D410B9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265" y="4384354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FB47E7-9E28-4789-A0F7-F4B2F76AC2EA}"/>
                </a:ext>
              </a:extLst>
            </p:cNvPr>
            <p:cNvSpPr txBox="1"/>
            <p:nvPr/>
          </p:nvSpPr>
          <p:spPr>
            <a:xfrm>
              <a:off x="6752445" y="5659644"/>
              <a:ext cx="146304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CUSTOMERS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C8B8BA7-568F-4EAA-B579-CC148BE43248}"/>
                </a:ext>
              </a:extLst>
            </p:cNvPr>
            <p:cNvSpPr/>
            <p:nvPr/>
          </p:nvSpPr>
          <p:spPr>
            <a:xfrm rot="1306797">
              <a:off x="2865107" y="229336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57B3129-24F6-47C4-B307-008690607E2F}"/>
                </a:ext>
              </a:extLst>
            </p:cNvPr>
            <p:cNvSpPr/>
            <p:nvPr/>
          </p:nvSpPr>
          <p:spPr>
            <a:xfrm rot="12106797">
              <a:off x="2694402" y="264566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71EEDED-A8C1-4B99-AB3C-AF74928FADE4}"/>
                </a:ext>
              </a:extLst>
            </p:cNvPr>
            <p:cNvSpPr/>
            <p:nvPr/>
          </p:nvSpPr>
          <p:spPr>
            <a:xfrm rot="19676159">
              <a:off x="2775736" y="439012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2604442-19AA-41E7-BA96-BA8EC140465F}"/>
                </a:ext>
              </a:extLst>
            </p:cNvPr>
            <p:cNvSpPr/>
            <p:nvPr/>
          </p:nvSpPr>
          <p:spPr>
            <a:xfrm rot="8876159">
              <a:off x="2943223" y="473971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2884A04-03B2-4ECE-9554-FD57CEB1B9EA}"/>
                </a:ext>
              </a:extLst>
            </p:cNvPr>
            <p:cNvSpPr/>
            <p:nvPr/>
          </p:nvSpPr>
          <p:spPr>
            <a:xfrm rot="19676159">
              <a:off x="5770128" y="2538483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1AA1DCC-A8A2-40F9-9B71-ED35E0721A5C}"/>
                </a:ext>
              </a:extLst>
            </p:cNvPr>
            <p:cNvSpPr/>
            <p:nvPr/>
          </p:nvSpPr>
          <p:spPr>
            <a:xfrm rot="8876159">
              <a:off x="5922982" y="288039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B332B72-88AA-4687-A3B8-6E33F6731C01}"/>
                </a:ext>
              </a:extLst>
            </p:cNvPr>
            <p:cNvSpPr/>
            <p:nvPr/>
          </p:nvSpPr>
          <p:spPr>
            <a:xfrm rot="5400000">
              <a:off x="7438140" y="3757524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CD815D7-5AA6-40FB-8D52-4A2580D859F2}"/>
                </a:ext>
              </a:extLst>
            </p:cNvPr>
            <p:cNvSpPr/>
            <p:nvPr/>
          </p:nvSpPr>
          <p:spPr>
            <a:xfrm rot="16200000">
              <a:off x="7023681" y="373904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A00C39-DA71-4A45-9BDF-9670B93E146E}"/>
                </a:ext>
              </a:extLst>
            </p:cNvPr>
            <p:cNvSpPr txBox="1"/>
            <p:nvPr/>
          </p:nvSpPr>
          <p:spPr>
            <a:xfrm>
              <a:off x="3721487" y="5667156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LOGISTICS DISTRIBUTION CENTER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DDB4AF-9A76-4670-8F13-DE2D0370BDC0}"/>
                </a:ext>
              </a:extLst>
            </p:cNvPr>
            <p:cNvSpPr txBox="1"/>
            <p:nvPr/>
          </p:nvSpPr>
          <p:spPr>
            <a:xfrm>
              <a:off x="1950211" y="1489590"/>
              <a:ext cx="530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Zara</a:t>
              </a:r>
              <a:r>
                <a:rPr lang="en-US" sz="2000" b="1" dirty="0"/>
                <a:t>’s supply chain model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C49FEAD-9F3D-4749-96E6-2BAB2E3F38EC}"/>
                </a:ext>
              </a:extLst>
            </p:cNvPr>
            <p:cNvSpPr/>
            <p:nvPr/>
          </p:nvSpPr>
          <p:spPr>
            <a:xfrm rot="5400000">
              <a:off x="4537464" y="5028040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5E9E43A-6419-476C-98DB-4FBA8B5A9EBF}"/>
                </a:ext>
              </a:extLst>
            </p:cNvPr>
            <p:cNvSpPr/>
            <p:nvPr/>
          </p:nvSpPr>
          <p:spPr>
            <a:xfrm rot="16200000">
              <a:off x="4168726" y="5009561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96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Improve Your Supply Chain - 8 Must-Know Tips - SCM Wizard">
            <a:extLst>
              <a:ext uri="{FF2B5EF4-FFF2-40B4-BE49-F238E27FC236}">
                <a16:creationId xmlns:a16="http://schemas.microsoft.com/office/drawing/2014/main" id="{8DCD0573-D8FE-4B23-9A67-8C828561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69"/>
          <a:stretch/>
        </p:blipFill>
        <p:spPr bwMode="auto">
          <a:xfrm>
            <a:off x="5322074" y="0"/>
            <a:ext cx="6869926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3759-3327-403A-A51C-C7623986E18C}"/>
              </a:ext>
            </a:extLst>
          </p:cNvPr>
          <p:cNvSpPr/>
          <p:nvPr/>
        </p:nvSpPr>
        <p:spPr>
          <a:xfrm>
            <a:off x="5248290" y="0"/>
            <a:ext cx="5427530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75000"/>
                </a:srgbClr>
              </a:gs>
              <a:gs pos="0">
                <a:schemeClr val="bg1">
                  <a:lumMod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536257" y="531238"/>
            <a:ext cx="576072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D27764-6ECD-4692-15AE-2144EA7E6CF1}"/>
              </a:ext>
            </a:extLst>
          </p:cNvPr>
          <p:cNvSpPr/>
          <p:nvPr/>
        </p:nvSpPr>
        <p:spPr>
          <a:xfrm>
            <a:off x="639182" y="1896284"/>
            <a:ext cx="33832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26CBE-D414-D1D0-6853-7EDF15117F20}"/>
              </a:ext>
            </a:extLst>
          </p:cNvPr>
          <p:cNvSpPr/>
          <p:nvPr/>
        </p:nvSpPr>
        <p:spPr>
          <a:xfrm>
            <a:off x="639182" y="4058361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36257" y="1390393"/>
            <a:ext cx="484632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  Demand Forecasting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Short-term demand forecasts</a:t>
            </a:r>
            <a:r>
              <a:rPr lang="vi-VN" sz="2400" dirty="0"/>
              <a:t>, highly accurate </a:t>
            </a:r>
            <a:r>
              <a:rPr lang="vi-VN" sz="2400" dirty="0">
                <a:latin typeface="+mj-lt"/>
              </a:rPr>
              <a:t>(2 – 6 </a:t>
            </a:r>
            <a:r>
              <a:rPr lang="en-US" sz="2400" dirty="0">
                <a:latin typeface="+mj-lt"/>
              </a:rPr>
              <a:t>weeks</a:t>
            </a:r>
            <a:r>
              <a:rPr lang="vi-VN" sz="2400" dirty="0">
                <a:latin typeface="+mj-lt"/>
              </a:rPr>
              <a:t>)</a:t>
            </a:r>
            <a:r>
              <a:rPr lang="vi-VN" sz="2400" dirty="0"/>
              <a:t>.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Monitor </a:t>
            </a:r>
            <a:r>
              <a:rPr lang="en-US" sz="2400" dirty="0"/>
              <a:t>customer</a:t>
            </a:r>
            <a:r>
              <a:rPr lang="vi-VN" sz="2400" dirty="0"/>
              <a:t> </a:t>
            </a:r>
            <a:r>
              <a:rPr lang="en-US" sz="2400" dirty="0">
                <a:latin typeface="+mj-lt"/>
              </a:rPr>
              <a:t>feedback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Produce </a:t>
            </a:r>
            <a:r>
              <a:rPr lang="en-US" sz="2400" dirty="0">
                <a:latin typeface="+mj-lt"/>
              </a:rPr>
              <a:t>small batches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Pricing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Low-cost</a:t>
            </a:r>
            <a:r>
              <a:rPr lang="en-US" sz="2400" dirty="0"/>
              <a:t> workers</a:t>
            </a:r>
            <a:r>
              <a:rPr lang="vi-VN" sz="2400" dirty="0"/>
              <a:t>, raw materials, design costs, advertising</a:t>
            </a:r>
            <a:r>
              <a:rPr lang="en-US" sz="2400" dirty="0"/>
              <a:t> &amp;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fast </a:t>
            </a:r>
            <a:r>
              <a:rPr lang="vi-VN" sz="2400" dirty="0"/>
              <a:t>production progress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894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AC809-C742-0955-667A-FAE44ADAB3B6}"/>
              </a:ext>
            </a:extLst>
          </p:cNvPr>
          <p:cNvSpPr/>
          <p:nvPr/>
        </p:nvSpPr>
        <p:spPr>
          <a:xfrm>
            <a:off x="6476026" y="1977524"/>
            <a:ext cx="38404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RMS Inventory Management &amp;amp; Supply Chain Solutions | iQmetrix">
            <a:extLst>
              <a:ext uri="{FF2B5EF4-FFF2-40B4-BE49-F238E27FC236}">
                <a16:creationId xmlns:a16="http://schemas.microsoft.com/office/drawing/2014/main" id="{C120D817-930D-49CF-82B6-B059953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87" y="1328981"/>
            <a:ext cx="6033425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375546" y="1478755"/>
            <a:ext cx="502920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Inventory Management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Maintained at a </a:t>
            </a:r>
            <a:r>
              <a:rPr lang="en-US" sz="2400" dirty="0">
                <a:latin typeface="+mj-lt"/>
              </a:rPr>
              <a:t>low</a:t>
            </a:r>
            <a:r>
              <a:rPr lang="en-US" sz="2400" dirty="0"/>
              <a:t> level</a:t>
            </a:r>
            <a:r>
              <a:rPr lang="vi-VN" sz="2400" dirty="0"/>
              <a:t>.</a:t>
            </a:r>
            <a:endParaRPr lang="en-US" sz="2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Small</a:t>
            </a:r>
            <a:r>
              <a:rPr lang="en-US" sz="2400" dirty="0"/>
              <a:t> quantity of products/design samples.</a:t>
            </a:r>
            <a:endParaRPr lang="vi-VN" sz="2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Internal production &amp; reserve capacity </a:t>
            </a:r>
            <a:r>
              <a:rPr lang="en-US" sz="2400" dirty="0"/>
              <a:t>allow </a:t>
            </a:r>
            <a:r>
              <a:rPr lang="en-US" sz="2400" dirty="0">
                <a:latin typeface="+mj-lt"/>
              </a:rPr>
              <a:t>flexibility </a:t>
            </a:r>
            <a:r>
              <a:rPr lang="en-US" sz="2400" dirty="0"/>
              <a:t>in terms of quantity, frequency &amp; diversity of products, responding </a:t>
            </a:r>
            <a:r>
              <a:rPr lang="en-US" sz="2400" dirty="0">
                <a:latin typeface="+mj-lt"/>
              </a:rPr>
              <a:t>quickly</a:t>
            </a:r>
            <a:r>
              <a:rPr lang="en-US" sz="2400" dirty="0"/>
              <a:t> to the increasing demand.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171-C4C4-46C7-9737-6D94D54E39EF}"/>
              </a:ext>
            </a:extLst>
          </p:cNvPr>
          <p:cNvSpPr txBox="1"/>
          <p:nvPr/>
        </p:nvSpPr>
        <p:spPr>
          <a:xfrm>
            <a:off x="6375546" y="513021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D23B8-2076-469D-9C9E-47D24CE65960}"/>
              </a:ext>
            </a:extLst>
          </p:cNvPr>
          <p:cNvCxnSpPr/>
          <p:nvPr/>
        </p:nvCxnSpPr>
        <p:spPr>
          <a:xfrm>
            <a:off x="6115343" y="1295875"/>
            <a:ext cx="0" cy="42976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3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609600" y="5318479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pic>
        <p:nvPicPr>
          <p:cNvPr id="26" name="Picture 6" descr="Supply chain symbol Stockvektorer, royaltyfria Supply chain symbol  illustrationer - Page 5 | Depositphotos®">
            <a:extLst>
              <a:ext uri="{FF2B5EF4-FFF2-40B4-BE49-F238E27FC236}">
                <a16:creationId xmlns:a16="http://schemas.microsoft.com/office/drawing/2014/main" id="{B2F966E5-4632-4B7E-9C1A-93F34E7B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830452" y="1223381"/>
            <a:ext cx="4114800" cy="35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528CED-6F3E-11A1-FC5B-E37F409604A1}"/>
              </a:ext>
            </a:extLst>
          </p:cNvPr>
          <p:cNvSpPr/>
          <p:nvPr/>
        </p:nvSpPr>
        <p:spPr>
          <a:xfrm>
            <a:off x="6048593" y="1403951"/>
            <a:ext cx="20116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21DD49-582D-A672-E0C5-A1766BF13515}"/>
              </a:ext>
            </a:extLst>
          </p:cNvPr>
          <p:cNvSpPr/>
          <p:nvPr/>
        </p:nvSpPr>
        <p:spPr>
          <a:xfrm>
            <a:off x="6048593" y="3164498"/>
            <a:ext cx="43891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481AF3-7971-3A45-93EB-4A2CD3D6729F}"/>
              </a:ext>
            </a:extLst>
          </p:cNvPr>
          <p:cNvSpPr/>
          <p:nvPr/>
        </p:nvSpPr>
        <p:spPr>
          <a:xfrm>
            <a:off x="6058641" y="500107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958161" y="901534"/>
            <a:ext cx="5760720" cy="50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Purchasing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Have products in the right location &amp; quantity.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Evaluate</a:t>
            </a:r>
            <a:r>
              <a:rPr lang="en-US" sz="2400" dirty="0"/>
              <a:t> the supply market.</a:t>
            </a:r>
            <a:r>
              <a:rPr lang="vi-VN" sz="2400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Consumption Management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Use 1 of the procurement departments of </a:t>
            </a:r>
            <a:r>
              <a:rPr lang="en-US" sz="2400" dirty="0">
                <a:latin typeface="+mj-lt"/>
              </a:rPr>
              <a:t>Inditex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Work with suppliers across </a:t>
            </a:r>
            <a:r>
              <a:rPr lang="en-US" sz="2400" dirty="0">
                <a:latin typeface="+mj-lt"/>
              </a:rPr>
              <a:t>50 markets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Vendor Selection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(</a:t>
            </a:r>
            <a:r>
              <a:rPr lang="vi-VN" sz="2400" dirty="0">
                <a:latin typeface="+mj-lt"/>
              </a:rPr>
              <a:t>3T</a:t>
            </a:r>
            <a:r>
              <a:rPr lang="vi-VN" sz="2400" dirty="0"/>
              <a:t>): </a:t>
            </a:r>
            <a:r>
              <a:rPr lang="en-US" sz="2400" dirty="0"/>
              <a:t>Time</a:t>
            </a:r>
            <a:r>
              <a:rPr lang="vi-VN" sz="2400" dirty="0"/>
              <a:t>, </a:t>
            </a:r>
            <a:r>
              <a:rPr lang="en-US" sz="2400" dirty="0"/>
              <a:t>Trust</a:t>
            </a:r>
            <a:r>
              <a:rPr lang="vi-VN" sz="2400" dirty="0"/>
              <a:t>, </a:t>
            </a:r>
            <a:r>
              <a:rPr lang="en-US" sz="2400" dirty="0"/>
              <a:t>T</a:t>
            </a:r>
            <a:r>
              <a:rPr lang="vi-VN" sz="2400" dirty="0"/>
              <a:t>ransparency</a:t>
            </a:r>
            <a:r>
              <a:rPr lang="en-US" sz="2400" dirty="0"/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73245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1CCBB-55D4-44DF-B1F9-75964EE2B177}"/>
              </a:ext>
            </a:extLst>
          </p:cNvPr>
          <p:cNvGrpSpPr/>
          <p:nvPr/>
        </p:nvGrpSpPr>
        <p:grpSpPr>
          <a:xfrm>
            <a:off x="724670" y="1771450"/>
            <a:ext cx="10804383" cy="4266264"/>
            <a:chOff x="2235144" y="1921479"/>
            <a:chExt cx="10804383" cy="42662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02B59-2BC1-4E7D-AD1D-D18FAE8C9A3A}"/>
                </a:ext>
              </a:extLst>
            </p:cNvPr>
            <p:cNvSpPr txBox="1"/>
            <p:nvPr/>
          </p:nvSpPr>
          <p:spPr>
            <a:xfrm>
              <a:off x="2981127" y="2007508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57D53A-6554-42EA-8AF6-68F158E54C59}"/>
                </a:ext>
              </a:extLst>
            </p:cNvPr>
            <p:cNvSpPr txBox="1"/>
            <p:nvPr/>
          </p:nvSpPr>
          <p:spPr>
            <a:xfrm>
              <a:off x="2981127" y="2867448"/>
              <a:ext cx="640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CURRENT STATE ASSESSMENT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8B58B9-7863-4348-8684-53FEFEF75007}"/>
                </a:ext>
              </a:extLst>
            </p:cNvPr>
            <p:cNvSpPr txBox="1"/>
            <p:nvPr/>
          </p:nvSpPr>
          <p:spPr>
            <a:xfrm>
              <a:off x="2981127" y="3815003"/>
              <a:ext cx="484632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SUPPLY CHAIN ANALYSIS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D9AC14-D9DA-4BE5-B897-301751B68B67}"/>
                </a:ext>
              </a:extLst>
            </p:cNvPr>
            <p:cNvSpPr/>
            <p:nvPr/>
          </p:nvSpPr>
          <p:spPr>
            <a:xfrm>
              <a:off x="2237478" y="1921479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D0A19-6101-46E6-A7D3-A65954775313}"/>
                </a:ext>
              </a:extLst>
            </p:cNvPr>
            <p:cNvSpPr/>
            <p:nvPr/>
          </p:nvSpPr>
          <p:spPr>
            <a:xfrm>
              <a:off x="2235144" y="2828025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928C8F-30F9-48C6-AFFF-3416208EF271}"/>
                </a:ext>
              </a:extLst>
            </p:cNvPr>
            <p:cNvSpPr/>
            <p:nvPr/>
          </p:nvSpPr>
          <p:spPr>
            <a:xfrm>
              <a:off x="2235144" y="4641117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822BA6-202A-4152-ABCC-FB6F357749FD}"/>
                </a:ext>
              </a:extLst>
            </p:cNvPr>
            <p:cNvSpPr/>
            <p:nvPr/>
          </p:nvSpPr>
          <p:spPr>
            <a:xfrm>
              <a:off x="2235144" y="373457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D83D4B-01AC-460B-801F-84DD694EBD0F}"/>
                </a:ext>
              </a:extLst>
            </p:cNvPr>
            <p:cNvSpPr/>
            <p:nvPr/>
          </p:nvSpPr>
          <p:spPr>
            <a:xfrm>
              <a:off x="2235144" y="5547663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B7C43B-4645-498C-9A2A-7B2C6449FC24}"/>
                </a:ext>
              </a:extLst>
            </p:cNvPr>
            <p:cNvSpPr txBox="1"/>
            <p:nvPr/>
          </p:nvSpPr>
          <p:spPr>
            <a:xfrm>
              <a:off x="2981127" y="4674943"/>
              <a:ext cx="10058400" cy="494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INTEGRATING ERP INTO SUPPLY CHAIN MANAGEMENT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769FF8-62BA-4114-8AF2-D9B2C84C135A}"/>
                </a:ext>
              </a:extLst>
            </p:cNvPr>
            <p:cNvSpPr txBox="1"/>
            <p:nvPr/>
          </p:nvSpPr>
          <p:spPr>
            <a:xfrm>
              <a:off x="2981127" y="5618033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363776-07A8-4AAC-A6F0-18BF03258C11}"/>
              </a:ext>
            </a:extLst>
          </p:cNvPr>
          <p:cNvSpPr txBox="1"/>
          <p:nvPr/>
        </p:nvSpPr>
        <p:spPr>
          <a:xfrm>
            <a:off x="550606" y="482075"/>
            <a:ext cx="566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462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465924" y="3710613"/>
            <a:ext cx="5394960" cy="25603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ACTIVITIES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BCFB8-CF70-8C54-592E-2F33FF8E373E}"/>
              </a:ext>
            </a:extLst>
          </p:cNvPr>
          <p:cNvSpPr/>
          <p:nvPr/>
        </p:nvSpPr>
        <p:spPr>
          <a:xfrm>
            <a:off x="5549919" y="4414540"/>
            <a:ext cx="365760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hat is the Zara Credit Card - We Source">
            <a:extLst>
              <a:ext uri="{FF2B5EF4-FFF2-40B4-BE49-F238E27FC236}">
                <a16:creationId xmlns:a16="http://schemas.microsoft.com/office/drawing/2014/main" id="{C4AD7336-1126-4A9B-915F-616A09A2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31449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67554" y="3802830"/>
            <a:ext cx="6126480" cy="2468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Credit and Collections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Currently collaborated with </a:t>
            </a:r>
            <a:r>
              <a:rPr lang="en-US" sz="2400" dirty="0" err="1">
                <a:latin typeface="+mj-lt"/>
              </a:rPr>
              <a:t>Vietcombank</a:t>
            </a:r>
            <a:r>
              <a:rPr lang="en-US" sz="2400" dirty="0"/>
              <a:t>, etc., for payments and refunds when using bank cards at Zara stores.</a:t>
            </a:r>
          </a:p>
        </p:txBody>
      </p:sp>
    </p:spTree>
    <p:extLst>
      <p:ext uri="{BB962C8B-B14F-4D97-AF65-F5344CB8AC3E}">
        <p14:creationId xmlns:p14="http://schemas.microsoft.com/office/powerpoint/2010/main" val="232803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ow Zara Makes Billions In Sales With Minimal Ad Spend | by ReferralCandy |  Medium">
            <a:extLst>
              <a:ext uri="{FF2B5EF4-FFF2-40B4-BE49-F238E27FC236}">
                <a16:creationId xmlns:a16="http://schemas.microsoft.com/office/drawing/2014/main" id="{7C79FA67-B6AC-457C-ABD1-FEDC407D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1644"/>
          <a:stretch/>
        </p:blipFill>
        <p:spPr bwMode="auto">
          <a:xfrm>
            <a:off x="6492114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4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50917C-FF1B-9848-3C93-E27100FCE47E}"/>
              </a:ext>
            </a:extLst>
          </p:cNvPr>
          <p:cNvSpPr/>
          <p:nvPr/>
        </p:nvSpPr>
        <p:spPr>
          <a:xfrm>
            <a:off x="640079" y="1918648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4674B-2F09-46EF-AFC7-7AD35F3AC414}"/>
              </a:ext>
            </a:extLst>
          </p:cNvPr>
          <p:cNvSpPr txBox="1"/>
          <p:nvPr/>
        </p:nvSpPr>
        <p:spPr>
          <a:xfrm>
            <a:off x="640079" y="4619268"/>
            <a:ext cx="741068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8637" y="937260"/>
            <a:ext cx="7132320" cy="3749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Design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Focus on </a:t>
            </a:r>
            <a:r>
              <a:rPr lang="en-US" sz="2400" dirty="0">
                <a:latin typeface="+mj-lt"/>
              </a:rPr>
              <a:t>customers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Monitor preferences &amp; feedback from </a:t>
            </a:r>
            <a:r>
              <a:rPr lang="en-US" sz="2400" dirty="0">
                <a:latin typeface="+mj-lt"/>
              </a:rPr>
              <a:t>customers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After completing the product, the factory sends reports and products to the distribution center.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08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2FB684-4FC9-46E4-ACCE-1CD674ABCF57}"/>
              </a:ext>
            </a:extLst>
          </p:cNvPr>
          <p:cNvSpPr txBox="1"/>
          <p:nvPr/>
        </p:nvSpPr>
        <p:spPr>
          <a:xfrm>
            <a:off x="551688" y="548341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CORE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51688" y="2084832"/>
            <a:ext cx="786384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Production Scheduling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Just In Time (JIT) </a:t>
            </a:r>
            <a:r>
              <a:rPr lang="en-US" sz="2400" dirty="0"/>
              <a:t>production process.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Concentration of distribution &amp;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production centers.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  Facility Management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Competing based on </a:t>
            </a:r>
            <a:r>
              <a:rPr lang="en-US" sz="2400" dirty="0">
                <a:latin typeface="+mj-lt"/>
              </a:rPr>
              <a:t>flexibility</a:t>
            </a:r>
            <a:r>
              <a:rPr lang="en-US" sz="2400" dirty="0"/>
              <a:t> and </a:t>
            </a:r>
            <a:r>
              <a:rPr lang="en-US" sz="2400" dirty="0">
                <a:latin typeface="+mj-lt"/>
              </a:rPr>
              <a:t>agility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50% </a:t>
            </a:r>
            <a:r>
              <a:rPr lang="en-US" sz="2400" dirty="0"/>
              <a:t>of the products are manufactured in </a:t>
            </a:r>
            <a:r>
              <a:rPr lang="en-US" sz="2400" dirty="0">
                <a:latin typeface="+mj-lt"/>
              </a:rPr>
              <a:t>Spain</a:t>
            </a:r>
            <a:r>
              <a:rPr lang="en-US" sz="2400" dirty="0"/>
              <a:t>; </a:t>
            </a:r>
            <a:r>
              <a:rPr lang="en-US" sz="2400" dirty="0">
                <a:latin typeface="+mj-lt"/>
              </a:rPr>
              <a:t>26% </a:t>
            </a:r>
            <a:r>
              <a:rPr lang="en-US" sz="2400" dirty="0"/>
              <a:t>produced in the rest of </a:t>
            </a:r>
            <a:r>
              <a:rPr lang="en-US" sz="2400" dirty="0">
                <a:latin typeface="+mj-lt"/>
              </a:rPr>
              <a:t>Europe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24%</a:t>
            </a:r>
            <a:r>
              <a:rPr lang="en-US" sz="2400" dirty="0"/>
              <a:t> in </a:t>
            </a:r>
            <a:r>
              <a:rPr lang="en-US" sz="2400" dirty="0">
                <a:latin typeface="+mj-lt"/>
              </a:rPr>
              <a:t>Asia &amp; Africa</a:t>
            </a:r>
            <a:r>
              <a:rPr lang="en-US" sz="2400" dirty="0"/>
              <a:t>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EB52D-D492-46F8-944C-DCEB6C23E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41" r="3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AAB65-78E7-2AB4-1032-F1FA272C6D4A}"/>
              </a:ext>
            </a:extLst>
          </p:cNvPr>
          <p:cNvSpPr/>
          <p:nvPr/>
        </p:nvSpPr>
        <p:spPr>
          <a:xfrm>
            <a:off x="629134" y="2571059"/>
            <a:ext cx="374904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140BAC-9F38-4E23-3383-56C998D72D97}"/>
              </a:ext>
            </a:extLst>
          </p:cNvPr>
          <p:cNvSpPr/>
          <p:nvPr/>
        </p:nvSpPr>
        <p:spPr>
          <a:xfrm>
            <a:off x="629134" y="4406483"/>
            <a:ext cx="347472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6E93B2-D4B3-AB5F-32F3-ECE5B7ACB1E3}"/>
              </a:ext>
            </a:extLst>
          </p:cNvPr>
          <p:cNvSpPr/>
          <p:nvPr/>
        </p:nvSpPr>
        <p:spPr>
          <a:xfrm>
            <a:off x="7320301" y="199510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46666C-621F-A09F-045C-5942C180FE0D}"/>
              </a:ext>
            </a:extLst>
          </p:cNvPr>
          <p:cNvSpPr/>
          <p:nvPr/>
        </p:nvSpPr>
        <p:spPr>
          <a:xfrm>
            <a:off x="7356455" y="3387043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3F340-9E99-BC24-DF64-609B83459663}"/>
              </a:ext>
            </a:extLst>
          </p:cNvPr>
          <p:cNvSpPr/>
          <p:nvPr/>
        </p:nvSpPr>
        <p:spPr>
          <a:xfrm>
            <a:off x="7351831" y="4381493"/>
            <a:ext cx="30175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B58E8B-3341-4D6F-B6CC-9DAC737F6839}"/>
              </a:ext>
            </a:extLst>
          </p:cNvPr>
          <p:cNvSpPr txBox="1"/>
          <p:nvPr/>
        </p:nvSpPr>
        <p:spPr>
          <a:xfrm>
            <a:off x="7261865" y="1501828"/>
            <a:ext cx="4480560" cy="473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4. DELIVERING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M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anagement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Orders are </a:t>
            </a:r>
            <a:r>
              <a:rPr lang="en-US" sz="2400" dirty="0">
                <a:latin typeface="+mj-lt"/>
              </a:rPr>
              <a:t>tracked</a:t>
            </a:r>
            <a:r>
              <a:rPr lang="en-US" sz="2400" dirty="0"/>
              <a:t> through the </a:t>
            </a:r>
            <a:r>
              <a:rPr lang="en-US" sz="2400" dirty="0">
                <a:latin typeface="+mj-lt"/>
              </a:rPr>
              <a:t>IT system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Delivery Scheduling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Distribution Center: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The Cube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Return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P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rocessing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400" dirty="0"/>
              <a:t>Customers have </a:t>
            </a:r>
            <a:r>
              <a:rPr lang="en-US" sz="2400" dirty="0">
                <a:latin typeface="+mj-lt"/>
              </a:rPr>
              <a:t>30 days </a:t>
            </a:r>
            <a:r>
              <a:rPr lang="en-US" sz="2400" dirty="0"/>
              <a:t>to return/exchange products.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Take </a:t>
            </a:r>
            <a:r>
              <a:rPr lang="en-US" sz="2400" dirty="0">
                <a:latin typeface="+mj-lt"/>
              </a:rPr>
              <a:t>14 days </a:t>
            </a:r>
            <a:r>
              <a:rPr lang="en-US" sz="2400" dirty="0"/>
              <a:t>for a refund.</a:t>
            </a:r>
            <a:endParaRPr lang="vi-VN" sz="2400" dirty="0"/>
          </a:p>
        </p:txBody>
      </p:sp>
      <p:pic>
        <p:nvPicPr>
          <p:cNvPr id="9222" name="Picture 6" descr="Example of supply-chain management for apparel company (management of  orders, stock and distribution) | Business website design, Supply chain,  Business systems">
            <a:extLst>
              <a:ext uri="{FF2B5EF4-FFF2-40B4-BE49-F238E27FC236}">
                <a16:creationId xmlns:a16="http://schemas.microsoft.com/office/drawing/2014/main" id="{04FA84DE-7B62-4931-B3D4-CF61AE62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1706164"/>
            <a:ext cx="6667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58F0E-7D47-2978-336D-9DC5D3AAA10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CORE ACTIVITIES</a:t>
            </a:r>
          </a:p>
        </p:txBody>
      </p:sp>
    </p:spTree>
    <p:extLst>
      <p:ext uri="{BB962C8B-B14F-4D97-AF65-F5344CB8AC3E}">
        <p14:creationId xmlns:p14="http://schemas.microsoft.com/office/powerpoint/2010/main" val="18092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715074"/>
            <a:ext cx="7128059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INTERNAL EFFICIENCY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3600"/>
              </p:ext>
            </p:extLst>
          </p:nvPr>
        </p:nvGraphicFramePr>
        <p:xfrm>
          <a:off x="701040" y="2349400"/>
          <a:ext cx="109728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784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INVENTORY VALUE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Low</a:t>
                      </a:r>
                      <a:r>
                        <a:rPr lang="en-US" sz="2000" dirty="0"/>
                        <a:t> inventory levels, relatively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Unsold inventory rate is about </a:t>
                      </a:r>
                      <a:r>
                        <a:rPr lang="en-US" sz="2000" dirty="0">
                          <a:latin typeface="+mj-lt"/>
                        </a:rPr>
                        <a:t>10%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INVENTORY TURNS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Inventory Turnover Ratio = </a:t>
                      </a:r>
                      <a:r>
                        <a:rPr lang="en-US" sz="2000" dirty="0">
                          <a:latin typeface="+mj-lt"/>
                        </a:rPr>
                        <a:t>12</a:t>
                      </a:r>
                      <a:r>
                        <a:rPr lang="en-US" sz="2000" dirty="0"/>
                        <a:t> per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CASH-TO-CASH CYCLE TIME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ROS is </a:t>
                      </a:r>
                      <a:r>
                        <a:rPr lang="en-US" sz="2000" dirty="0">
                          <a:latin typeface="+mj-lt"/>
                        </a:rPr>
                        <a:t>high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 from 2016 to 2019.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 </a:t>
                      </a:r>
                      <a:r>
                        <a:rPr lang="en-US" sz="2000" dirty="0">
                          <a:latin typeface="+mj-lt"/>
                        </a:rPr>
                        <a:t>Decrease</a:t>
                      </a:r>
                      <a:r>
                        <a:rPr lang="en-US" sz="2000" dirty="0"/>
                        <a:t> in 2020 due to the impact of the </a:t>
                      </a:r>
                      <a:r>
                        <a:rPr lang="en-US" sz="2000" dirty="0">
                          <a:latin typeface="+mj-lt"/>
                        </a:rPr>
                        <a:t>COVID</a:t>
                      </a:r>
                      <a:r>
                        <a:rPr lang="en-US" sz="2000" dirty="0"/>
                        <a:t> pandemic.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endParaRPr 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13872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74C2C8-6771-4EFC-815E-A815AA0E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24840"/>
              </p:ext>
            </p:extLst>
          </p:nvPr>
        </p:nvGraphicFramePr>
        <p:xfrm>
          <a:off x="6644640" y="4525879"/>
          <a:ext cx="5029200" cy="105645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73580373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5013762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0499091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465699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73191604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9255224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 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2016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2017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2018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2019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2020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65704494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 ROS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17.88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6.87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52062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6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603314"/>
            <a:ext cx="7040880" cy="384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CUSTOMER SERVICE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b="1" dirty="0">
                <a:latin typeface="+mj-lt"/>
              </a:rPr>
              <a:t>Order fulfillment cycle time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i="1" u="sng" dirty="0"/>
              <a:t>O</a:t>
            </a:r>
            <a:r>
              <a:rPr lang="vi-VN" sz="2400" b="1" i="1" u="sng" dirty="0"/>
              <a:t>rders from retail stores: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Placed </a:t>
            </a:r>
            <a:r>
              <a:rPr lang="en-US" sz="2400" b="1" dirty="0">
                <a:latin typeface="+mj-lt"/>
              </a:rPr>
              <a:t>twice</a:t>
            </a:r>
            <a:r>
              <a:rPr lang="en-US" sz="2400" b="1" dirty="0"/>
              <a:t> </a:t>
            </a:r>
            <a:r>
              <a:rPr lang="en-US" sz="2400" b="1" dirty="0">
                <a:latin typeface="+mj-lt"/>
              </a:rPr>
              <a:t>a week.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Received within </a:t>
            </a:r>
            <a:r>
              <a:rPr lang="en-US" sz="2400" b="1" dirty="0">
                <a:latin typeface="+mj-lt"/>
              </a:rPr>
              <a:t>2 days</a:t>
            </a:r>
            <a:r>
              <a:rPr lang="en-US" sz="2400" b="1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i="1" u="sng" dirty="0"/>
              <a:t>Customer orders: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Processed in </a:t>
            </a:r>
            <a:r>
              <a:rPr lang="en-US" sz="2400" dirty="0">
                <a:latin typeface="+mj-lt"/>
              </a:rPr>
              <a:t>1-2 days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Usually delivered in </a:t>
            </a:r>
            <a:r>
              <a:rPr lang="en-US" sz="2400" dirty="0">
                <a:latin typeface="+mj-lt"/>
              </a:rPr>
              <a:t>3-5 days</a:t>
            </a:r>
            <a:r>
              <a:rPr lang="en-US" sz="2400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92" name="Picture 4" descr="53,732 Happy Customer Service Illustrations &amp;amp; Clip Art - iStock">
            <a:extLst>
              <a:ext uri="{FF2B5EF4-FFF2-40B4-BE49-F238E27FC236}">
                <a16:creationId xmlns:a16="http://schemas.microsoft.com/office/drawing/2014/main" id="{D0089C1C-C8DE-4C04-98B9-63D91E7E4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75"/>
          <a:stretch/>
        </p:blipFill>
        <p:spPr bwMode="auto">
          <a:xfrm>
            <a:off x="8135144" y="2601534"/>
            <a:ext cx="368554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6C2DE-EBE6-0FEC-0000-90DA0688F8F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6829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599" y="1715074"/>
            <a:ext cx="1088136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</a:t>
            </a:r>
            <a:r>
              <a:rPr lang="vi-VN" sz="2400" dirty="0">
                <a:latin typeface="+mj-lt"/>
              </a:rPr>
              <a:t>DEMAND FLEXIBILITY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0421"/>
              </p:ext>
            </p:extLst>
          </p:nvPr>
        </p:nvGraphicFramePr>
        <p:xfrm>
          <a:off x="701040" y="2263714"/>
          <a:ext cx="1088136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496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ACTIVITY CYCLE TIME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Average time for a new product from design to shelf placement is </a:t>
                      </a:r>
                      <a:r>
                        <a:rPr lang="en-US" sz="2000" dirty="0">
                          <a:latin typeface="+mj-lt"/>
                        </a:rPr>
                        <a:t>4-6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Short</a:t>
                      </a:r>
                      <a:r>
                        <a:rPr lang="en-US" sz="2000" dirty="0"/>
                        <a:t> production time, taking ~ </a:t>
                      </a:r>
                      <a:r>
                        <a:rPr lang="en-US" sz="2000" dirty="0">
                          <a:latin typeface="+mj-lt"/>
                        </a:rPr>
                        <a:t>10-15 days </a:t>
                      </a:r>
                      <a:r>
                        <a:rPr lang="en-US" sz="2000" dirty="0"/>
                        <a:t>from the manufacturing stage to product shipment to stores.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UPSIDE FLEXIBILITY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Short-Term demand production: </a:t>
                      </a:r>
                      <a:r>
                        <a:rPr lang="en-US" sz="2000" dirty="0">
                          <a:latin typeface="+mj-lt"/>
                        </a:rPr>
                        <a:t>2-6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Manufacturing plants operate at a max capacity of </a:t>
                      </a:r>
                      <a:r>
                        <a:rPr lang="en-US" sz="2000" dirty="0">
                          <a:latin typeface="+mj-lt"/>
                        </a:rPr>
                        <a:t>4.5 days/week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Maintain in-house product &amp; ensure that factories reserve </a:t>
                      </a:r>
                      <a:r>
                        <a:rPr lang="en-US" sz="2000" dirty="0">
                          <a:latin typeface="+mj-lt"/>
                        </a:rPr>
                        <a:t>85% </a:t>
                      </a:r>
                      <a:r>
                        <a:rPr lang="en-US" sz="2000" dirty="0"/>
                        <a:t>of their capacity.</a:t>
                      </a:r>
                      <a:endParaRPr lang="vi-VN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642E8-2A6E-48E7-BA26-0AE28821A759}"/>
              </a:ext>
            </a:extLst>
          </p:cNvPr>
          <p:cNvSpPr txBox="1"/>
          <p:nvPr/>
        </p:nvSpPr>
        <p:spPr>
          <a:xfrm>
            <a:off x="2692401" y="5121274"/>
            <a:ext cx="8961120" cy="94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u="sng" dirty="0">
                <a:latin typeface="+mj-lt"/>
              </a:rPr>
              <a:t>CONCLUSION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/>
              <a:t>Zara's supply chain is </a:t>
            </a:r>
            <a:r>
              <a:rPr lang="en-US" sz="2400" b="1" dirty="0">
                <a:latin typeface="+mj-lt"/>
              </a:rPr>
              <a:t>highly responsive</a:t>
            </a:r>
            <a:r>
              <a:rPr lang="en-US" sz="2400" b="1" dirty="0"/>
              <a:t> and </a:t>
            </a:r>
            <a:r>
              <a:rPr lang="en-US" sz="2400" b="1" dirty="0">
                <a:latin typeface="+mj-lt"/>
              </a:rPr>
              <a:t>super-efficient</a:t>
            </a:r>
            <a:r>
              <a:rPr lang="en-US" sz="2400" b="1" dirty="0"/>
              <a:t>. </a:t>
            </a:r>
            <a:endParaRPr lang="en-US" sz="2400" dirty="0"/>
          </a:p>
        </p:txBody>
      </p:sp>
      <p:pic>
        <p:nvPicPr>
          <p:cNvPr id="11266" name="Picture 2" descr="11,332 BEST Conclusion Icon IMAGES, STOCK PHOTOS &amp;amp; VECTORS | Adobe Stock">
            <a:extLst>
              <a:ext uri="{FF2B5EF4-FFF2-40B4-BE49-F238E27FC236}">
                <a16:creationId xmlns:a16="http://schemas.microsoft.com/office/drawing/2014/main" id="{86FBDEA9-3252-4BC1-B4C3-5F102B7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7836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0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5B506-EBEC-42E6-BC99-51A19167FD75}"/>
              </a:ext>
            </a:extLst>
          </p:cNvPr>
          <p:cNvSpPr txBox="1"/>
          <p:nvPr/>
        </p:nvSpPr>
        <p:spPr>
          <a:xfrm>
            <a:off x="1432560" y="857482"/>
            <a:ext cx="932688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INTEGRATING ERP INTO</a:t>
            </a:r>
          </a:p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SUPPLY CHAIN MANAGEMENT</a:t>
            </a:r>
          </a:p>
        </p:txBody>
      </p:sp>
      <p:pic>
        <p:nvPicPr>
          <p:cNvPr id="10242" name="Picture 2" descr="Enterprise Resource Planning (ERP) - Cipher Solutions">
            <a:extLst>
              <a:ext uri="{FF2B5EF4-FFF2-40B4-BE49-F238E27FC236}">
                <a16:creationId xmlns:a16="http://schemas.microsoft.com/office/drawing/2014/main" id="{BEA47674-3D7B-4734-9284-8746C97D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2560" y="2878854"/>
            <a:ext cx="3190632" cy="3200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Odoo-based Website Design - Development | T.V.T Marine Automation">
            <a:extLst>
              <a:ext uri="{FF2B5EF4-FFF2-40B4-BE49-F238E27FC236}">
                <a16:creationId xmlns:a16="http://schemas.microsoft.com/office/drawing/2014/main" id="{E96E759D-D567-42F2-80DA-D8941022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2802654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7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AC203AEF-E675-4F9C-872B-21ADB8DAE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800"/>
          <a:stretch/>
        </p:blipFill>
        <p:spPr bwMode="auto">
          <a:xfrm>
            <a:off x="1" y="0"/>
            <a:ext cx="12192001" cy="3218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7F0C4-D0EA-415E-8866-A0E33AD2B062}"/>
              </a:ext>
            </a:extLst>
          </p:cNvPr>
          <p:cNvSpPr txBox="1"/>
          <p:nvPr/>
        </p:nvSpPr>
        <p:spPr>
          <a:xfrm>
            <a:off x="4312920" y="4661868"/>
            <a:ext cx="3566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7469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696EA-21CD-4EDE-815D-FB3A1A7C2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53" y="2009997"/>
            <a:ext cx="2488462" cy="248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34415-2C62-4654-AFE0-A09E13F54C76}"/>
              </a:ext>
            </a:extLst>
          </p:cNvPr>
          <p:cNvSpPr txBox="1"/>
          <p:nvPr/>
        </p:nvSpPr>
        <p:spPr>
          <a:xfrm>
            <a:off x="4623058" y="2513300"/>
            <a:ext cx="740664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THANK YOU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191641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480799" y="1607876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  <a:ea typeface="Verdana" panose="020B0604030504040204" pitchFamily="34" charset="0"/>
              </a:rPr>
              <a:t>INTRODUCTION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8643C9-52E9-4B1E-A8EA-E2EA84DD2283}"/>
              </a:ext>
            </a:extLst>
          </p:cNvPr>
          <p:cNvSpPr/>
          <p:nvPr/>
        </p:nvSpPr>
        <p:spPr>
          <a:xfrm>
            <a:off x="592748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WHY?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Was it destiny that guided us?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A35F52-E9B9-429D-85C3-5BE040C404CA}"/>
              </a:ext>
            </a:extLst>
          </p:cNvPr>
          <p:cNvSpPr/>
          <p:nvPr/>
        </p:nvSpPr>
        <p:spPr>
          <a:xfrm>
            <a:off x="3494907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endParaRPr lang="en-US" b="1" dirty="0">
              <a:solidFill>
                <a:schemeClr val="tx1"/>
              </a:solidFill>
              <a:latin typeface="+mj-lt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OVERVIEW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Zara's Information &amp; Overview</a:t>
            </a:r>
            <a:endParaRPr lang="en-US" sz="1600" dirty="0">
              <a:solidFill>
                <a:schemeClr val="tx1"/>
              </a:solidFill>
              <a:ea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592748" y="2556741"/>
            <a:ext cx="5486400" cy="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944803-86A1-4218-AADF-99B0786B4C59}"/>
              </a:ext>
            </a:extLst>
          </p:cNvPr>
          <p:cNvCxnSpPr>
            <a:cxnSpLocks/>
          </p:cNvCxnSpPr>
          <p:nvPr/>
        </p:nvCxnSpPr>
        <p:spPr>
          <a:xfrm flipH="1">
            <a:off x="6427810" y="1846162"/>
            <a:ext cx="1012236" cy="5011838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Badge Question Mark with solid fill">
            <a:extLst>
              <a:ext uri="{FF2B5EF4-FFF2-40B4-BE49-F238E27FC236}">
                <a16:creationId xmlns:a16="http://schemas.microsoft.com/office/drawing/2014/main" id="{0A33A6E8-1B12-42CE-A52B-A4A3DE6E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148" y="3689430"/>
            <a:ext cx="548640" cy="548640"/>
          </a:xfrm>
          <a:prstGeom prst="rect">
            <a:avLst/>
          </a:prstGeom>
        </p:spPr>
      </p:pic>
      <p:pic>
        <p:nvPicPr>
          <p:cNvPr id="1024" name="Graphic 1023" descr="Document with solid fill">
            <a:extLst>
              <a:ext uri="{FF2B5EF4-FFF2-40B4-BE49-F238E27FC236}">
                <a16:creationId xmlns:a16="http://schemas.microsoft.com/office/drawing/2014/main" id="{7A81039C-1E50-4548-AA9B-D7557384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7" y="3689430"/>
            <a:ext cx="548640" cy="548640"/>
          </a:xfrm>
          <a:prstGeom prst="rect">
            <a:avLst/>
          </a:prstGeom>
        </p:spPr>
      </p:pic>
      <p:pic>
        <p:nvPicPr>
          <p:cNvPr id="15" name="Picture 14" descr="Design Portfolio Accessories i — Shannon Skillern">
            <a:extLst>
              <a:ext uri="{FF2B5EF4-FFF2-40B4-BE49-F238E27FC236}">
                <a16:creationId xmlns:a16="http://schemas.microsoft.com/office/drawing/2014/main" id="{A9F8EAFA-6175-4474-8C57-3F279226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r="42420"/>
          <a:stretch>
            <a:fillRect/>
          </a:stretch>
        </p:blipFill>
        <p:spPr bwMode="auto">
          <a:xfrm>
            <a:off x="6705601" y="0"/>
            <a:ext cx="5486400" cy="6858000"/>
          </a:xfrm>
          <a:custGeom>
            <a:avLst/>
            <a:gdLst>
              <a:gd name="connsiteX0" fmla="*/ 1371600 w 5486400"/>
              <a:gd name="connsiteY0" fmla="*/ 0 h 6858000"/>
              <a:gd name="connsiteX1" fmla="*/ 5486400 w 5486400"/>
              <a:gd name="connsiteY1" fmla="*/ 0 h 6858000"/>
              <a:gd name="connsiteX2" fmla="*/ 4114800 w 5486400"/>
              <a:gd name="connsiteY2" fmla="*/ 6858000 h 6858000"/>
              <a:gd name="connsiteX3" fmla="*/ 0 w 548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6858000">
                <a:moveTo>
                  <a:pt x="1371600" y="0"/>
                </a:moveTo>
                <a:lnTo>
                  <a:pt x="5486400" y="0"/>
                </a:lnTo>
                <a:lnTo>
                  <a:pt x="41148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7CC5A7-789C-425B-8B26-10E79D6AAB9B}"/>
              </a:ext>
            </a:extLst>
          </p:cNvPr>
          <p:cNvSpPr/>
          <p:nvPr/>
        </p:nvSpPr>
        <p:spPr>
          <a:xfrm>
            <a:off x="4114797" y="0"/>
            <a:ext cx="82296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sual Fashion Man and Woman Looking at Each Other Stock Image - Image of  luxury, hair: 33178793">
            <a:extLst>
              <a:ext uri="{FF2B5EF4-FFF2-40B4-BE49-F238E27FC236}">
                <a16:creationId xmlns:a16="http://schemas.microsoft.com/office/drawing/2014/main" id="{EB4C8B28-DBEC-441B-80BA-812A49402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/>
          <a:stretch/>
        </p:blipFill>
        <p:spPr bwMode="auto">
          <a:xfrm>
            <a:off x="58481" y="1112332"/>
            <a:ext cx="3910109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CB0F5-937C-45A4-B929-6DAAD0B81623}"/>
              </a:ext>
            </a:extLst>
          </p:cNvPr>
          <p:cNvSpPr txBox="1">
            <a:spLocks/>
          </p:cNvSpPr>
          <p:nvPr/>
        </p:nvSpPr>
        <p:spPr>
          <a:xfrm>
            <a:off x="6382703" y="380812"/>
            <a:ext cx="539496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600"/>
              </a:spcAft>
            </a:pPr>
            <a:endParaRPr lang="en-US" sz="4000" b="1" dirty="0"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WHY?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7748-25C4-4A84-80EA-080D8C843E93}"/>
              </a:ext>
            </a:extLst>
          </p:cNvPr>
          <p:cNvSpPr txBox="1"/>
          <p:nvPr/>
        </p:nvSpPr>
        <p:spPr>
          <a:xfrm>
            <a:off x="6382703" y="1966109"/>
            <a:ext cx="539496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/>
              <a:t>Fashion – </a:t>
            </a:r>
            <a:r>
              <a:rPr lang="en-US" sz="2400" dirty="0">
                <a:latin typeface="+mj-lt"/>
              </a:rPr>
              <a:t>Essential Demand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Now, </a:t>
            </a:r>
            <a:r>
              <a:rPr lang="en-US" sz="2400" dirty="0">
                <a:latin typeface="+mj-lt"/>
              </a:rPr>
              <a:t>EAT WELL, DRESS WELL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Preferred by </a:t>
            </a:r>
            <a:r>
              <a:rPr lang="en-US" sz="2400" dirty="0">
                <a:latin typeface="+mj-lt"/>
              </a:rPr>
              <a:t>women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Well-known</a:t>
            </a:r>
            <a:r>
              <a:rPr lang="en-US" sz="2400" dirty="0"/>
              <a:t> fashion brands: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Hermes, Chanel, Louis, H&amp;M…</a:t>
            </a:r>
          </a:p>
          <a:p>
            <a:pPr algn="r"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- the </a:t>
            </a:r>
            <a:r>
              <a:rPr lang="en-US" sz="2400" dirty="0">
                <a:latin typeface="+mj-lt"/>
              </a:rPr>
              <a:t>largest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fashion retailer</a:t>
            </a:r>
            <a:r>
              <a:rPr lang="en-US" sz="2400" dirty="0"/>
              <a:t> in the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D6660-F489-407F-A0D1-EC2B7DC35E1E}"/>
              </a:ext>
            </a:extLst>
          </p:cNvPr>
          <p:cNvSpPr/>
          <p:nvPr/>
        </p:nvSpPr>
        <p:spPr>
          <a:xfrm>
            <a:off x="3822383" y="1818264"/>
            <a:ext cx="2560320" cy="25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's </a:t>
            </a:r>
            <a:r>
              <a:rPr lang="en-US" sz="2400" dirty="0">
                <a:latin typeface="+mj-lt"/>
              </a:rPr>
              <a:t>Success</a:t>
            </a:r>
            <a:r>
              <a:rPr lang="en-US" sz="2400" dirty="0"/>
              <a:t>, What Is It Attributed To?</a:t>
            </a:r>
            <a:endParaRPr lang="en-US" sz="24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SUPPLY CHAIN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379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18431-1004-BF70-CECE-833E726D9DDB}"/>
              </a:ext>
            </a:extLst>
          </p:cNvPr>
          <p:cNvSpPr txBox="1"/>
          <p:nvPr/>
        </p:nvSpPr>
        <p:spPr>
          <a:xfrm>
            <a:off x="774915" y="350672"/>
            <a:ext cx="106070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SALES OF MAJOR APPAREL MANUFACTURERS AND RETAILERS WORLDWIDE IN THE FISCAL YEAR 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CEC80-9654-D8CD-A6C4-ACFCE7FA2941}"/>
              </a:ext>
            </a:extLst>
          </p:cNvPr>
          <p:cNvSpPr txBox="1"/>
          <p:nvPr/>
        </p:nvSpPr>
        <p:spPr>
          <a:xfrm>
            <a:off x="790413" y="1492876"/>
            <a:ext cx="1033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Fast Retailing – Major Global Apparel Manufacturer and Retailer </a:t>
            </a:r>
            <a:r>
              <a:rPr lang="en-US" sz="2000" i="1" dirty="0"/>
              <a:t>(Billions of dollar)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7F7C8C-FC34-D42F-C032-AA8C7E37FFB0}"/>
              </a:ext>
            </a:extLst>
          </p:cNvPr>
          <p:cNvGrpSpPr/>
          <p:nvPr/>
        </p:nvGrpSpPr>
        <p:grpSpPr>
          <a:xfrm>
            <a:off x="774915" y="2090657"/>
            <a:ext cx="10513020" cy="4021984"/>
            <a:chOff x="774915" y="2327807"/>
            <a:chExt cx="10513020" cy="402198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E71D34-0959-EA2A-AF75-2C1604D69F12}"/>
                </a:ext>
              </a:extLst>
            </p:cNvPr>
            <p:cNvSpPr/>
            <p:nvPr/>
          </p:nvSpPr>
          <p:spPr>
            <a:xfrm>
              <a:off x="877725" y="2771579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0BE33-1FD5-2E81-902E-F669C121C521}"/>
                </a:ext>
              </a:extLst>
            </p:cNvPr>
            <p:cNvSpPr txBox="1"/>
            <p:nvPr/>
          </p:nvSpPr>
          <p:spPr>
            <a:xfrm>
              <a:off x="790413" y="232780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INDITEX (ZARA)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AA3897-58DE-C774-77AC-5071311B5BA9}"/>
                </a:ext>
              </a:extLst>
            </p:cNvPr>
            <p:cNvSpPr/>
            <p:nvPr/>
          </p:nvSpPr>
          <p:spPr>
            <a:xfrm>
              <a:off x="880305" y="2774159"/>
              <a:ext cx="914400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BD7646-9349-2562-C8B1-472655EDA5BD}"/>
                </a:ext>
              </a:extLst>
            </p:cNvPr>
            <p:cNvSpPr/>
            <p:nvPr/>
          </p:nvSpPr>
          <p:spPr>
            <a:xfrm>
              <a:off x="862227" y="3623728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2544EE-3163-5BC9-7DBF-FCB633C46AB6}"/>
                </a:ext>
              </a:extLst>
            </p:cNvPr>
            <p:cNvSpPr txBox="1"/>
            <p:nvPr/>
          </p:nvSpPr>
          <p:spPr>
            <a:xfrm>
              <a:off x="774915" y="317995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FAST RETAILING (UNIQLO)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35869C-4770-0A87-39BC-625D17CCCBBB}"/>
                </a:ext>
              </a:extLst>
            </p:cNvPr>
            <p:cNvSpPr/>
            <p:nvPr/>
          </p:nvSpPr>
          <p:spPr>
            <a:xfrm>
              <a:off x="864807" y="3626308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A4A406-CF89-7043-3209-1B097655C875}"/>
                </a:ext>
              </a:extLst>
            </p:cNvPr>
            <p:cNvSpPr/>
            <p:nvPr/>
          </p:nvSpPr>
          <p:spPr>
            <a:xfrm>
              <a:off x="862227" y="4475877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98099-75C3-8E96-5F2C-5FD9A95AAC91}"/>
                </a:ext>
              </a:extLst>
            </p:cNvPr>
            <p:cNvSpPr txBox="1"/>
            <p:nvPr/>
          </p:nvSpPr>
          <p:spPr>
            <a:xfrm>
              <a:off x="774915" y="403210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Hennes &amp; Mauritz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681EC-F6A4-B6FD-288D-FB87F65D4B01}"/>
                </a:ext>
              </a:extLst>
            </p:cNvPr>
            <p:cNvSpPr/>
            <p:nvPr/>
          </p:nvSpPr>
          <p:spPr>
            <a:xfrm>
              <a:off x="864807" y="4478457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8E537A2-2DA7-830E-F98A-C2F43443B810}"/>
                </a:ext>
              </a:extLst>
            </p:cNvPr>
            <p:cNvSpPr/>
            <p:nvPr/>
          </p:nvSpPr>
          <p:spPr>
            <a:xfrm>
              <a:off x="877725" y="5320104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0BA82-2008-CC0D-0A83-79A181019D1A}"/>
                </a:ext>
              </a:extLst>
            </p:cNvPr>
            <p:cNvSpPr txBox="1"/>
            <p:nvPr/>
          </p:nvSpPr>
          <p:spPr>
            <a:xfrm>
              <a:off x="790413" y="4876332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Gap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F9FD88A-F1C6-2E18-0A75-5AA23290DAA5}"/>
                </a:ext>
              </a:extLst>
            </p:cNvPr>
            <p:cNvSpPr/>
            <p:nvPr/>
          </p:nvSpPr>
          <p:spPr>
            <a:xfrm>
              <a:off x="880305" y="5322684"/>
              <a:ext cx="539496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2B1F3F-9FE3-5891-5A23-EA3238E9F4D4}"/>
                </a:ext>
              </a:extLst>
            </p:cNvPr>
            <p:cNvSpPr/>
            <p:nvPr/>
          </p:nvSpPr>
          <p:spPr>
            <a:xfrm>
              <a:off x="862227" y="6164331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3CFED-F6B6-C36A-B9C6-F67440D3AC84}"/>
                </a:ext>
              </a:extLst>
            </p:cNvPr>
            <p:cNvSpPr txBox="1"/>
            <p:nvPr/>
          </p:nvSpPr>
          <p:spPr>
            <a:xfrm>
              <a:off x="774915" y="5720559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Limited Brands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B2C4E8-B985-DC21-476F-719171A746D1}"/>
                </a:ext>
              </a:extLst>
            </p:cNvPr>
            <p:cNvSpPr/>
            <p:nvPr/>
          </p:nvSpPr>
          <p:spPr>
            <a:xfrm>
              <a:off x="864807" y="6166911"/>
              <a:ext cx="42976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C2AE74-3EE5-2AEB-265E-326BA80F4940}"/>
                </a:ext>
              </a:extLst>
            </p:cNvPr>
            <p:cNvSpPr txBox="1"/>
            <p:nvPr/>
          </p:nvSpPr>
          <p:spPr>
            <a:xfrm>
              <a:off x="5801535" y="233038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+mj-lt"/>
                </a:rPr>
                <a:t>$28,89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D1BBF2-8CC3-6125-681E-B674142F807B}"/>
                </a:ext>
              </a:extLst>
            </p:cNvPr>
            <p:cNvSpPr txBox="1"/>
            <p:nvPr/>
          </p:nvSpPr>
          <p:spPr>
            <a:xfrm>
              <a:off x="5801535" y="317737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$21,51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AAC686-5866-81B0-9018-8968D4B88DE7}"/>
                </a:ext>
              </a:extLst>
            </p:cNvPr>
            <p:cNvSpPr txBox="1"/>
            <p:nvPr/>
          </p:nvSpPr>
          <p:spPr>
            <a:xfrm>
              <a:off x="5801535" y="402952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$21,50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BBEF7E-B642-0BA0-B8B3-0E1004FB6A2A}"/>
                </a:ext>
              </a:extLst>
            </p:cNvPr>
            <p:cNvSpPr txBox="1"/>
            <p:nvPr/>
          </p:nvSpPr>
          <p:spPr>
            <a:xfrm>
              <a:off x="5801535" y="4865704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$16,58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A372DB-CDF0-BA3D-B6FF-38C00F8679E2}"/>
                </a:ext>
              </a:extLst>
            </p:cNvPr>
            <p:cNvSpPr txBox="1"/>
            <p:nvPr/>
          </p:nvSpPr>
          <p:spPr>
            <a:xfrm>
              <a:off x="5801535" y="5709931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$13,24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0043A4-550A-43C5-928A-3630C0EDCE9D}"/>
              </a:ext>
            </a:extLst>
          </p:cNvPr>
          <p:cNvSpPr txBox="1"/>
          <p:nvPr/>
        </p:nvSpPr>
        <p:spPr>
          <a:xfrm>
            <a:off x="976343" y="24358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CA74-C74E-416C-AC54-CDDBE0409013}"/>
              </a:ext>
            </a:extLst>
          </p:cNvPr>
          <p:cNvSpPr txBox="1"/>
          <p:nvPr/>
        </p:nvSpPr>
        <p:spPr>
          <a:xfrm>
            <a:off x="2302223" y="127131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>
                <a:latin typeface="+mj-lt"/>
              </a:rPr>
              <a:t>Amancio</a:t>
            </a:r>
            <a:r>
              <a:rPr lang="en-US" sz="2400" dirty="0">
                <a:latin typeface="+mj-lt"/>
              </a:rPr>
              <a:t> Ortega </a:t>
            </a:r>
            <a:r>
              <a:rPr lang="en-US" sz="2400" dirty="0"/>
              <a:t>opened the first </a:t>
            </a: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store in </a:t>
            </a:r>
            <a:r>
              <a:rPr lang="en-US" sz="2400" dirty="0">
                <a:latin typeface="+mj-lt"/>
              </a:rPr>
              <a:t>Spain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73CFE-25F7-4373-921D-B861272C8357}"/>
              </a:ext>
            </a:extLst>
          </p:cNvPr>
          <p:cNvSpPr txBox="1"/>
          <p:nvPr/>
        </p:nvSpPr>
        <p:spPr>
          <a:xfrm>
            <a:off x="976343" y="1315305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C69A5-4454-4582-AD59-F244DA3D435F}"/>
              </a:ext>
            </a:extLst>
          </p:cNvPr>
          <p:cNvSpPr txBox="1"/>
          <p:nvPr/>
        </p:nvSpPr>
        <p:spPr>
          <a:xfrm>
            <a:off x="2302223" y="1198847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The first logistics center in </a:t>
            </a:r>
            <a:r>
              <a:rPr lang="en-US" sz="2400" dirty="0" err="1">
                <a:latin typeface="+mj-lt"/>
              </a:rPr>
              <a:t>Arteixo</a:t>
            </a:r>
            <a:r>
              <a:rPr lang="en-US" sz="2400" dirty="0"/>
              <a:t> is opened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80EDC-5A80-4E33-8640-D5A149FF282D}"/>
              </a:ext>
            </a:extLst>
          </p:cNvPr>
          <p:cNvSpPr txBox="1"/>
          <p:nvPr/>
        </p:nvSpPr>
        <p:spPr>
          <a:xfrm>
            <a:off x="976343" y="2387021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18042-7089-4A98-A49C-664A0CD0309D}"/>
              </a:ext>
            </a:extLst>
          </p:cNvPr>
          <p:cNvSpPr txBox="1"/>
          <p:nvPr/>
        </p:nvSpPr>
        <p:spPr>
          <a:xfrm>
            <a:off x="2302223" y="2270563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Inditex </a:t>
            </a:r>
            <a:r>
              <a:rPr lang="en-US" sz="2400" dirty="0"/>
              <a:t>(parent) made it official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9819-A502-4AF8-A984-C8207CF774AD}"/>
              </a:ext>
            </a:extLst>
          </p:cNvPr>
          <p:cNvSpPr txBox="1"/>
          <p:nvPr/>
        </p:nvSpPr>
        <p:spPr>
          <a:xfrm>
            <a:off x="976343" y="3458737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949BC-C266-4F1A-9012-AAE4A2E3DB6C}"/>
              </a:ext>
            </a:extLst>
          </p:cNvPr>
          <p:cNvSpPr txBox="1"/>
          <p:nvPr/>
        </p:nvSpPr>
        <p:spPr>
          <a:xfrm>
            <a:off x="2302223" y="3342279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Zara </a:t>
            </a:r>
            <a:r>
              <a:rPr lang="en-US" sz="2400" dirty="0"/>
              <a:t>began expanding its market internationally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D2200-8E93-4A1E-9BFA-383A44AFA192}"/>
              </a:ext>
            </a:extLst>
          </p:cNvPr>
          <p:cNvSpPr txBox="1"/>
          <p:nvPr/>
        </p:nvSpPr>
        <p:spPr>
          <a:xfrm>
            <a:off x="976343" y="4530453"/>
            <a:ext cx="137160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A28-2449-444E-BC29-F2C9DC5BEC3C}"/>
              </a:ext>
            </a:extLst>
          </p:cNvPr>
          <p:cNvSpPr txBox="1"/>
          <p:nvPr/>
        </p:nvSpPr>
        <p:spPr>
          <a:xfrm>
            <a:off x="2302223" y="4622925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Founded </a:t>
            </a:r>
            <a:r>
              <a:rPr lang="en-US" sz="2400" dirty="0">
                <a:latin typeface="+mj-lt"/>
              </a:rPr>
              <a:t>Zara 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E0E11-744F-4ED6-8F93-4C3303673C04}"/>
              </a:ext>
            </a:extLst>
          </p:cNvPr>
          <p:cNvSpPr txBox="1"/>
          <p:nvPr/>
        </p:nvSpPr>
        <p:spPr>
          <a:xfrm>
            <a:off x="976343" y="560216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1D767-1936-4B87-BB6F-8972196808D0}"/>
              </a:ext>
            </a:extLst>
          </p:cNvPr>
          <p:cNvSpPr txBox="1"/>
          <p:nvPr/>
        </p:nvSpPr>
        <p:spPr>
          <a:xfrm>
            <a:off x="2302223" y="5688843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Moved into </a:t>
            </a:r>
            <a:r>
              <a:rPr lang="en-US" sz="2400" b="1" dirty="0">
                <a:latin typeface="+mj-lt"/>
              </a:rPr>
              <a:t>online commerce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1E5350-7901-4EBA-B146-F7921B6C3147}"/>
              </a:ext>
            </a:extLst>
          </p:cNvPr>
          <p:cNvGrpSpPr/>
          <p:nvPr/>
        </p:nvGrpSpPr>
        <p:grpSpPr>
          <a:xfrm>
            <a:off x="815720" y="0"/>
            <a:ext cx="91842" cy="6013650"/>
            <a:chOff x="838781" y="-1"/>
            <a:chExt cx="91842" cy="60136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60271B-B763-419F-8185-970A5DA085C2}"/>
                </a:ext>
              </a:extLst>
            </p:cNvPr>
            <p:cNvCxnSpPr/>
            <p:nvPr/>
          </p:nvCxnSpPr>
          <p:spPr>
            <a:xfrm flipH="1">
              <a:off x="884903" y="-1"/>
              <a:ext cx="0" cy="59436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01DC06-B2C4-46D7-9027-F8742EFCB038}"/>
                </a:ext>
              </a:extLst>
            </p:cNvPr>
            <p:cNvSpPr/>
            <p:nvPr/>
          </p:nvSpPr>
          <p:spPr>
            <a:xfrm>
              <a:off x="839183" y="5636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843C1C-87DA-4E2E-95F4-2E4C18D2E078}"/>
                </a:ext>
              </a:extLst>
            </p:cNvPr>
            <p:cNvSpPr/>
            <p:nvPr/>
          </p:nvSpPr>
          <p:spPr>
            <a:xfrm>
              <a:off x="839183" y="1628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A8358C-D276-4A44-A65D-38E89CFCA1CE}"/>
                </a:ext>
              </a:extLst>
            </p:cNvPr>
            <p:cNvSpPr/>
            <p:nvPr/>
          </p:nvSpPr>
          <p:spPr>
            <a:xfrm>
              <a:off x="839183" y="26937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CBF8DE-0624-482C-959F-D8446902C7C1}"/>
                </a:ext>
              </a:extLst>
            </p:cNvPr>
            <p:cNvSpPr/>
            <p:nvPr/>
          </p:nvSpPr>
          <p:spPr>
            <a:xfrm>
              <a:off x="839183" y="3763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E21FAC-20A9-4A06-AB94-E42541E5EA36}"/>
                </a:ext>
              </a:extLst>
            </p:cNvPr>
            <p:cNvSpPr/>
            <p:nvPr/>
          </p:nvSpPr>
          <p:spPr>
            <a:xfrm>
              <a:off x="839183" y="48504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0DD6-254C-4AF1-8371-A438F26C1927}"/>
                </a:ext>
              </a:extLst>
            </p:cNvPr>
            <p:cNvSpPr/>
            <p:nvPr/>
          </p:nvSpPr>
          <p:spPr>
            <a:xfrm>
              <a:off x="838781" y="59222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FAAD1B4-1E81-44CA-AFE4-FF92EF432F0E}"/>
              </a:ext>
            </a:extLst>
          </p:cNvPr>
          <p:cNvSpPr txBox="1">
            <a:spLocks/>
          </p:cNvSpPr>
          <p:nvPr/>
        </p:nvSpPr>
        <p:spPr>
          <a:xfrm>
            <a:off x="7660804" y="243589"/>
            <a:ext cx="4114800" cy="2103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HISTORY &amp; MILESTONES OF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8851DE9-6CCB-4A7A-8890-814463DA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63" y="2465166"/>
            <a:ext cx="1520041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ED1F74-F3DB-47FB-A89C-77D587A0F661}"/>
              </a:ext>
            </a:extLst>
          </p:cNvPr>
          <p:cNvGrpSpPr/>
          <p:nvPr/>
        </p:nvGrpSpPr>
        <p:grpSpPr>
          <a:xfrm>
            <a:off x="783795" y="538565"/>
            <a:ext cx="10624410" cy="5587846"/>
            <a:chOff x="733860" y="544820"/>
            <a:chExt cx="10624410" cy="5587846"/>
          </a:xfrm>
        </p:grpSpPr>
        <p:pic>
          <p:nvPicPr>
            <p:cNvPr id="5" name="Picture 4" descr="Zara denies accusations of Corporate Culture Favoritism based on skin colour">
              <a:extLst>
                <a:ext uri="{FF2B5EF4-FFF2-40B4-BE49-F238E27FC236}">
                  <a16:creationId xmlns:a16="http://schemas.microsoft.com/office/drawing/2014/main" id="{874BE098-926B-4D85-A255-896805AE0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7" t="3407" r="34711" b="33606"/>
            <a:stretch>
              <a:fillRect/>
            </a:stretch>
          </p:blipFill>
          <p:spPr bwMode="auto">
            <a:xfrm>
              <a:off x="2498749" y="737844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7" y="29758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8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09BAE9-F051-4B73-9DE7-E6CC78D1A265}"/>
                </a:ext>
              </a:extLst>
            </p:cNvPr>
            <p:cNvSpPr txBox="1"/>
            <p:nvPr/>
          </p:nvSpPr>
          <p:spPr>
            <a:xfrm>
              <a:off x="733860" y="544820"/>
              <a:ext cx="40508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VISION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656B7-7449-4AC2-8112-C01B8C9842BA}"/>
                </a:ext>
              </a:extLst>
            </p:cNvPr>
            <p:cNvSpPr txBox="1"/>
            <p:nvPr/>
          </p:nvSpPr>
          <p:spPr>
            <a:xfrm>
              <a:off x="4591710" y="1596576"/>
              <a:ext cx="6766560" cy="12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2400" dirty="0"/>
                <a:t>To contribute to the </a:t>
              </a:r>
              <a:r>
                <a:rPr lang="en-US" sz="2400" dirty="0">
                  <a:latin typeface="+mj-lt"/>
                </a:rPr>
                <a:t>sustainable development </a:t>
              </a:r>
              <a:r>
                <a:rPr lang="en-US" sz="2400" dirty="0"/>
                <a:t>of </a:t>
              </a:r>
              <a:r>
                <a:rPr lang="en-US" sz="2400" dirty="0">
                  <a:latin typeface="+mj-lt"/>
                </a:rPr>
                <a:t>society</a:t>
              </a:r>
              <a:r>
                <a:rPr lang="en-US" sz="2400" dirty="0"/>
                <a:t> and that of the </a:t>
              </a:r>
              <a:r>
                <a:rPr lang="en-US" sz="2400" dirty="0">
                  <a:latin typeface="+mj-lt"/>
                </a:rPr>
                <a:t>environment</a:t>
              </a:r>
              <a:r>
                <a:rPr lang="en-US" sz="2400" dirty="0"/>
                <a:t> with which we interact</a:t>
              </a:r>
              <a:endParaRPr lang="en-US" sz="2400" dirty="0">
                <a:latin typeface="+mj-lt"/>
              </a:endParaRPr>
            </a:p>
          </p:txBody>
        </p:sp>
        <p:pic>
          <p:nvPicPr>
            <p:cNvPr id="11" name="Picture 10" descr="Zara: Vision Y Estrategia De Amancio Ortega / Vision and Strategy of  Amancio Ortega (Spanish Edition): Martinez, David: 9786073120210:  Amazon.com: Books">
              <a:extLst>
                <a:ext uri="{FF2B5EF4-FFF2-40B4-BE49-F238E27FC236}">
                  <a16:creationId xmlns:a16="http://schemas.microsoft.com/office/drawing/2014/main" id="{E93488AD-A097-4821-B371-18F39BD9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" t="18097" r="888" b="18097"/>
            <a:stretch>
              <a:fillRect/>
            </a:stretch>
          </p:blipFill>
          <p:spPr bwMode="auto">
            <a:xfrm>
              <a:off x="6698643" y="3773550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6" y="29759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9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141363-60F3-45F0-B2A2-E0760DDF2E1B}"/>
                </a:ext>
              </a:extLst>
            </p:cNvPr>
            <p:cNvSpPr txBox="1"/>
            <p:nvPr/>
          </p:nvSpPr>
          <p:spPr>
            <a:xfrm>
              <a:off x="8797950" y="3692273"/>
              <a:ext cx="256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>
                  <a:latin typeface="+mj-lt"/>
                </a:rPr>
                <a:t>MISSION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9DD75-E255-4257-8DBE-FBE48975845F}"/>
                </a:ext>
              </a:extLst>
            </p:cNvPr>
            <p:cNvSpPr txBox="1"/>
            <p:nvPr/>
          </p:nvSpPr>
          <p:spPr>
            <a:xfrm>
              <a:off x="733860" y="4853405"/>
              <a:ext cx="6766560" cy="1279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400" dirty="0"/>
                <a:t>To give customers what</a:t>
              </a:r>
            </a:p>
            <a:p>
              <a:pPr>
                <a:lnSpc>
                  <a:spcPct val="110000"/>
                </a:lnSpc>
              </a:pPr>
              <a:r>
                <a:rPr lang="en-US" sz="2400" dirty="0"/>
                <a:t>they </a:t>
              </a:r>
              <a:r>
                <a:rPr lang="en-US" sz="2400" dirty="0">
                  <a:latin typeface="+mj-lt"/>
                </a:rPr>
                <a:t>want</a:t>
              </a:r>
              <a:r>
                <a:rPr lang="en-US" sz="2400" dirty="0"/>
                <a:t>, and get it to them</a:t>
              </a:r>
            </a:p>
            <a:p>
              <a:pPr>
                <a:lnSpc>
                  <a:spcPct val="110000"/>
                </a:lnSpc>
              </a:pPr>
              <a:r>
                <a:rPr lang="en-US" sz="2400" b="1" dirty="0">
                  <a:latin typeface="+mj-lt"/>
                </a:rPr>
                <a:t>faster</a:t>
              </a:r>
              <a:r>
                <a:rPr lang="en-US" sz="2400" dirty="0"/>
                <a:t> than anyone else</a:t>
              </a:r>
              <a:endParaRPr lang="en-US" sz="2400" dirty="0">
                <a:latin typeface="+mj-lt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4AD161-A98A-4C26-ADB8-53671A9813C4}"/>
              </a:ext>
            </a:extLst>
          </p:cNvPr>
          <p:cNvCxnSpPr/>
          <p:nvPr/>
        </p:nvCxnSpPr>
        <p:spPr>
          <a:xfrm>
            <a:off x="865937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3F96B-1FA0-434E-8B0F-1754988D3953}"/>
              </a:ext>
            </a:extLst>
          </p:cNvPr>
          <p:cNvCxnSpPr/>
          <p:nvPr/>
        </p:nvCxnSpPr>
        <p:spPr>
          <a:xfrm>
            <a:off x="7168831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56A710-B0AB-4A3F-8A0B-71E00B8BBB64}"/>
              </a:ext>
            </a:extLst>
          </p:cNvPr>
          <p:cNvCxnSpPr/>
          <p:nvPr/>
        </p:nvCxnSpPr>
        <p:spPr>
          <a:xfrm>
            <a:off x="5376978" y="342900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C66F87-7612-4B4B-977F-BD059305149F}"/>
              </a:ext>
            </a:extLst>
          </p:cNvPr>
          <p:cNvSpPr/>
          <p:nvPr/>
        </p:nvSpPr>
        <p:spPr>
          <a:xfrm>
            <a:off x="5121132" y="3378200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3C58FE-C18D-4983-9108-DE06E7217AE1}"/>
              </a:ext>
            </a:extLst>
          </p:cNvPr>
          <p:cNvSpPr/>
          <p:nvPr/>
        </p:nvSpPr>
        <p:spPr>
          <a:xfrm>
            <a:off x="6916218" y="3378200"/>
            <a:ext cx="91440" cy="914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80 Zara Scents ideas in 2021 | scents, zara, fragrance">
            <a:extLst>
              <a:ext uri="{FF2B5EF4-FFF2-40B4-BE49-F238E27FC236}">
                <a16:creationId xmlns:a16="http://schemas.microsoft.com/office/drawing/2014/main" id="{1A1D912A-4A95-4543-A4ED-B233A995B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CC0C0"/>
              </a:clrFrom>
              <a:clrTo>
                <a:srgbClr val="FC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4" b="38781"/>
          <a:stretch/>
        </p:blipFill>
        <p:spPr bwMode="auto">
          <a:xfrm>
            <a:off x="8619913" y="1764965"/>
            <a:ext cx="3085441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Zara Products Hauterfly Editors Are Loving Right Now | Hauterfly">
            <a:extLst>
              <a:ext uri="{FF2B5EF4-FFF2-40B4-BE49-F238E27FC236}">
                <a16:creationId xmlns:a16="http://schemas.microsoft.com/office/drawing/2014/main" id="{07A67E15-E66D-4244-947A-5E433F26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49" y="4304998"/>
            <a:ext cx="4064000" cy="2286000"/>
          </a:xfrm>
          <a:prstGeom prst="roundRect">
            <a:avLst>
              <a:gd name="adj" fmla="val 77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ƯỚC HOA SILVER WINTER EDT 80 ML - da nhuộm màu | ZARA Vietnam">
            <a:extLst>
              <a:ext uri="{FF2B5EF4-FFF2-40B4-BE49-F238E27FC236}">
                <a16:creationId xmlns:a16="http://schemas.microsoft.com/office/drawing/2014/main" id="{BD35B980-4630-4788-B47C-BA1DDDA9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1EF"/>
              </a:clrFrom>
              <a:clrTo>
                <a:srgbClr val="F2F1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25346" r="23543" b="18125"/>
          <a:stretch/>
        </p:blipFill>
        <p:spPr bwMode="auto">
          <a:xfrm>
            <a:off x="6742059" y="1797847"/>
            <a:ext cx="1394315" cy="2286000"/>
          </a:xfrm>
          <a:prstGeom prst="roundRect">
            <a:avLst>
              <a:gd name="adj" fmla="val 46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ara launches its vegan and refillable makeup line">
            <a:extLst>
              <a:ext uri="{FF2B5EF4-FFF2-40B4-BE49-F238E27FC236}">
                <a16:creationId xmlns:a16="http://schemas.microsoft.com/office/drawing/2014/main" id="{66DC5C7F-5E9F-46A8-93AC-5F27D74AD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r="4950"/>
          <a:stretch/>
        </p:blipFill>
        <p:spPr bwMode="auto">
          <a:xfrm>
            <a:off x="342349" y="267002"/>
            <a:ext cx="5916171" cy="3749040"/>
          </a:xfrm>
          <a:prstGeom prst="roundRect">
            <a:avLst>
              <a:gd name="adj" fmla="val 38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ZARA JEWELLERY &amp;amp; ACCESSORIES / MAY 2021 - YouTube">
            <a:extLst>
              <a:ext uri="{FF2B5EF4-FFF2-40B4-BE49-F238E27FC236}">
                <a16:creationId xmlns:a16="http://schemas.microsoft.com/office/drawing/2014/main" id="{82E19683-96A6-45B3-90AE-8A22BCFF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b="50000"/>
          <a:stretch/>
        </p:blipFill>
        <p:spPr bwMode="auto">
          <a:xfrm>
            <a:off x="4606859" y="4296415"/>
            <a:ext cx="542741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1F0EC-5DF6-4D8B-B89A-C116FC829C8A}"/>
              </a:ext>
            </a:extLst>
          </p:cNvPr>
          <p:cNvSpPr txBox="1"/>
          <p:nvPr/>
        </p:nvSpPr>
        <p:spPr>
          <a:xfrm>
            <a:off x="6541653" y="276850"/>
            <a:ext cx="5486400" cy="127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Offering a diverse range of fashion &amp; beauty items: </a:t>
            </a:r>
            <a:r>
              <a:rPr lang="en-US" sz="2400" dirty="0">
                <a:latin typeface="+mj-lt"/>
              </a:rPr>
              <a:t>accessories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jewelry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footwear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clothing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perfume</a:t>
            </a:r>
            <a:r>
              <a:rPr lang="en-US" sz="2400" dirty="0"/>
              <a:t>, etc.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6B7BA-BE0C-4A16-B202-043B69D0EECE}"/>
              </a:ext>
            </a:extLst>
          </p:cNvPr>
          <p:cNvSpPr txBox="1"/>
          <p:nvPr/>
        </p:nvSpPr>
        <p:spPr>
          <a:xfrm>
            <a:off x="10034269" y="4671717"/>
            <a:ext cx="1828800" cy="126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PRO</a:t>
            </a:r>
          </a:p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DUCT</a:t>
            </a:r>
          </a:p>
        </p:txBody>
      </p:sp>
    </p:spTree>
    <p:extLst>
      <p:ext uri="{BB962C8B-B14F-4D97-AF65-F5344CB8AC3E}">
        <p14:creationId xmlns:p14="http://schemas.microsoft.com/office/powerpoint/2010/main" val="182952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4318</TotalTime>
  <Words>1509</Words>
  <Application>Microsoft Office PowerPoint</Application>
  <PresentationFormat>Widescreen</PresentationFormat>
  <Paragraphs>437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Segoe UI Black</vt:lpstr>
      <vt:lpstr>Segoe UI Semibold</vt:lpstr>
      <vt:lpstr>Times New Roman</vt:lpstr>
      <vt:lpstr>Verdana</vt:lpstr>
      <vt:lpstr>Wingdings 3</vt:lpstr>
      <vt:lpstr>Office Theme</vt:lpstr>
      <vt:lpstr>A COMPREHENSIVE ANALYSIS OF ZARA'S SUPPLY CHAIN</vt:lpstr>
      <vt:lpstr>MEMBER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Hải Phan</dc:creator>
  <cp:lastModifiedBy>Phan Thanh Hải</cp:lastModifiedBy>
  <cp:revision>249</cp:revision>
  <dcterms:created xsi:type="dcterms:W3CDTF">2021-10-05T17:46:15Z</dcterms:created>
  <dcterms:modified xsi:type="dcterms:W3CDTF">2024-03-01T04:24:38Z</dcterms:modified>
</cp:coreProperties>
</file>